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8"/>
  </p:notesMasterIdLst>
  <p:sldIdLst>
    <p:sldId id="256" r:id="rId2"/>
    <p:sldId id="257" r:id="rId3"/>
    <p:sldId id="319" r:id="rId4"/>
    <p:sldId id="258" r:id="rId5"/>
    <p:sldId id="259" r:id="rId6"/>
    <p:sldId id="320" r:id="rId7"/>
    <p:sldId id="260" r:id="rId8"/>
    <p:sldId id="261" r:id="rId9"/>
    <p:sldId id="262" r:id="rId10"/>
    <p:sldId id="321" r:id="rId11"/>
    <p:sldId id="263" r:id="rId12"/>
    <p:sldId id="265" r:id="rId13"/>
    <p:sldId id="266" r:id="rId14"/>
    <p:sldId id="322" r:id="rId15"/>
    <p:sldId id="267" r:id="rId16"/>
    <p:sldId id="268" r:id="rId17"/>
    <p:sldId id="323" r:id="rId18"/>
    <p:sldId id="269" r:id="rId19"/>
    <p:sldId id="270" r:id="rId20"/>
    <p:sldId id="324" r:id="rId21"/>
    <p:sldId id="271" r:id="rId22"/>
    <p:sldId id="272" r:id="rId23"/>
    <p:sldId id="325" r:id="rId24"/>
    <p:sldId id="273" r:id="rId25"/>
    <p:sldId id="274" r:id="rId26"/>
    <p:sldId id="326" r:id="rId27"/>
    <p:sldId id="275" r:id="rId28"/>
    <p:sldId id="276" r:id="rId29"/>
    <p:sldId id="327" r:id="rId30"/>
    <p:sldId id="277" r:id="rId31"/>
    <p:sldId id="328" r:id="rId32"/>
    <p:sldId id="329" r:id="rId33"/>
    <p:sldId id="278" r:id="rId34"/>
    <p:sldId id="279" r:id="rId35"/>
    <p:sldId id="330" r:id="rId36"/>
    <p:sldId id="280" r:id="rId37"/>
    <p:sldId id="281" r:id="rId38"/>
    <p:sldId id="331" r:id="rId39"/>
    <p:sldId id="282" r:id="rId40"/>
    <p:sldId id="283" r:id="rId41"/>
    <p:sldId id="284" r:id="rId42"/>
    <p:sldId id="332" r:id="rId43"/>
    <p:sldId id="285" r:id="rId44"/>
    <p:sldId id="286" r:id="rId45"/>
    <p:sldId id="287" r:id="rId46"/>
    <p:sldId id="333" r:id="rId47"/>
    <p:sldId id="288" r:id="rId48"/>
    <p:sldId id="289" r:id="rId49"/>
    <p:sldId id="290" r:id="rId50"/>
    <p:sldId id="334" r:id="rId51"/>
    <p:sldId id="291" r:id="rId52"/>
    <p:sldId id="292" r:id="rId53"/>
    <p:sldId id="335" r:id="rId54"/>
    <p:sldId id="293" r:id="rId55"/>
    <p:sldId id="294" r:id="rId56"/>
    <p:sldId id="336" r:id="rId57"/>
    <p:sldId id="295" r:id="rId58"/>
    <p:sldId id="296" r:id="rId59"/>
    <p:sldId id="297" r:id="rId60"/>
    <p:sldId id="337" r:id="rId61"/>
    <p:sldId id="298" r:id="rId62"/>
    <p:sldId id="299" r:id="rId63"/>
    <p:sldId id="338" r:id="rId64"/>
    <p:sldId id="300" r:id="rId65"/>
    <p:sldId id="301" r:id="rId66"/>
    <p:sldId id="302" r:id="rId67"/>
    <p:sldId id="339" r:id="rId68"/>
    <p:sldId id="303" r:id="rId69"/>
    <p:sldId id="304" r:id="rId70"/>
    <p:sldId id="340" r:id="rId71"/>
    <p:sldId id="305" r:id="rId72"/>
    <p:sldId id="306" r:id="rId73"/>
    <p:sldId id="307" r:id="rId74"/>
    <p:sldId id="341" r:id="rId75"/>
    <p:sldId id="308" r:id="rId76"/>
    <p:sldId id="310" r:id="rId77"/>
    <p:sldId id="342" r:id="rId78"/>
    <p:sldId id="311" r:id="rId79"/>
    <p:sldId id="312" r:id="rId80"/>
    <p:sldId id="343" r:id="rId81"/>
    <p:sldId id="313" r:id="rId82"/>
    <p:sldId id="314" r:id="rId83"/>
    <p:sldId id="315" r:id="rId84"/>
    <p:sldId id="316" r:id="rId85"/>
    <p:sldId id="317" r:id="rId86"/>
    <p:sldId id="318" r:id="rId8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56" d="100"/>
          <a:sy n="56" d="100"/>
        </p:scale>
        <p:origin x="84" y="139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629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dca82b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碳循环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ee8398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碳排放与温室效应</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cb4a98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碳排放对环境的影响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7d3c09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国际减排合作</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df4eeb8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碳排放与国际减排合作</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137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8_1#cfa8ab90a?pid=aee83982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a:t>
                </a:r>
                <a:r>
                  <a:rPr lang="en-US" altLang="zh-CN" sz="2000" b="0" i="0" spc="-50" dirty="0">
                    <a:solidFill>
                      <a:srgbClr val="000000"/>
                    </a:solidFill>
                    <a:latin typeface="仿宋" pitchFamily="34" charset="0"/>
                    <a:ea typeface="仿宋" pitchFamily="34" charset="-122"/>
                    <a:cs typeface="仿宋" pitchFamily="34" charset="-120"/>
                  </a:rPr>
                  <a:t>北京西城区2025高二月考]</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根据</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巴黎协定</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Times New Roman" pitchFamily="34" charset="0"/>
                    <a:ea typeface="KaiTi" pitchFamily="34" charset="-122"/>
                    <a:cs typeface="Times New Roman" pitchFamily="34" charset="-120"/>
                  </a:rPr>
                  <a:t>21</a:t>
                </a:r>
                <a:r>
                  <a:rPr lang="en-US" altLang="zh-CN" sz="2000" b="0" i="0" spc="-50">
                    <a:solidFill>
                      <a:srgbClr val="000000"/>
                    </a:solidFill>
                    <a:latin typeface="微软雅黑" pitchFamily="34" charset="0"/>
                    <a:ea typeface="楷体" pitchFamily="34" charset="-122"/>
                    <a:cs typeface="微软雅黑" pitchFamily="34" charset="-120"/>
                  </a:rPr>
                  <a:t>世纪结束前需将全球平均气温比工业化前水平升</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高的幅度控制在</a:t>
                </a:r>
                <a:r>
                  <a:rPr lang="en-US" altLang="zh-CN" sz="2000" b="0" i="0" spc="-50" dirty="0">
                    <a:solidFill>
                      <a:srgbClr val="000000"/>
                    </a:solidFill>
                    <a:latin typeface="Times New Roman" pitchFamily="34" charset="0"/>
                    <a:ea typeface="KaiTi" pitchFamily="34" charset="-122"/>
                    <a:cs typeface="Times New Roman" pitchFamily="34" charset="-120"/>
                  </a:rPr>
                  <a:t>2</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2000" b="0" i="0" spc="-50" dirty="0">
                    <a:solidFill>
                      <a:srgbClr val="000000"/>
                    </a:solidFill>
                    <a:latin typeface="微软雅黑" pitchFamily="34" charset="0"/>
                    <a:ea typeface="楷体" pitchFamily="34" charset="-122"/>
                    <a:cs typeface="微软雅黑" pitchFamily="34" charset="-120"/>
                  </a:rPr>
                  <a:t>之内</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并为控制在</a:t>
                </a:r>
                <a:r>
                  <a:rPr lang="en-US" altLang="zh-CN" sz="2000" b="0" i="0" spc="-50" dirty="0">
                    <a:solidFill>
                      <a:srgbClr val="000000"/>
                    </a:solidFill>
                    <a:latin typeface="Times New Roman" pitchFamily="34" charset="0"/>
                    <a:ea typeface="KaiTi" pitchFamily="34" charset="-122"/>
                    <a:cs typeface="Times New Roman" pitchFamily="34" charset="-120"/>
                  </a:rPr>
                  <a:t>1.5</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之内而努力</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它代表了大幅减少全球温室气体排放的目</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标</a:t>
                </a:r>
                <a:r>
                  <a:rPr lang="en-US" altLang="zh-CN" sz="2000" b="0" i="0" spc="-50" dirty="0">
                    <a:solidFill>
                      <a:srgbClr val="000000"/>
                    </a:solidFill>
                    <a:latin typeface="Times New Roman" pitchFamily="34" charset="0"/>
                    <a:ea typeface="KaiTi" pitchFamily="34" charset="-122"/>
                    <a:cs typeface="Times New Roman" pitchFamily="34" charset="-120"/>
                  </a:rPr>
                  <a:t>。2024</a:t>
                </a:r>
                <a:r>
                  <a:rPr lang="en-US" altLang="zh-CN" sz="2000" b="0" i="0" spc="-50" dirty="0">
                    <a:solidFill>
                      <a:srgbClr val="000000"/>
                    </a:solidFill>
                    <a:latin typeface="微软雅黑" pitchFamily="34" charset="0"/>
                    <a:ea typeface="楷体" pitchFamily="34" charset="-122"/>
                    <a:cs typeface="微软雅黑" pitchFamily="34" charset="-120"/>
                  </a:rPr>
                  <a:t>年首次突破这一目标</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下图显示全球年均温偏差趋势与各年偏差值</a:t>
                </a:r>
                <a:r>
                  <a:rPr lang="en-US" altLang="zh-CN" sz="2000" b="0" i="0" spc="-50" dirty="0">
                    <a:solidFill>
                      <a:srgbClr val="000000"/>
                    </a:solidFill>
                    <a:latin typeface="Times New Roman" pitchFamily="34" charset="0"/>
                    <a:ea typeface="KaiTi" pitchFamily="34" charset="-122"/>
                    <a:cs typeface="Times New Roman" pitchFamily="34" charset="-120"/>
                  </a:rPr>
                  <a:t>。读图，完成下题。</a:t>
                </a:r>
                <a:endParaRPr lang="en-US" altLang="zh-CN" sz="2000" spc="-50" dirty="0"/>
              </a:p>
            </p:txBody>
          </p:sp>
        </mc:Choice>
        <mc:Fallback xmlns="">
          <p:sp>
            <p:nvSpPr>
              <p:cNvPr id="2" name="QM_5_BD.8_1#cfa8ab90a?pid=aee83982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587" b="-11682"/>
                </a:stretch>
              </a:blipFill>
              <a:ln/>
            </p:spPr>
            <p:txBody>
              <a:bodyPr/>
              <a:lstStyle/>
              <a:p>
                <a:r>
                  <a:rPr lang="zh-CN" altLang="en-US">
                    <a:noFill/>
                  </a:rPr>
                  <a:t> </a:t>
                </a:r>
              </a:p>
            </p:txBody>
          </p:sp>
        </mc:Fallback>
      </mc:AlternateContent>
      <p:pic>
        <p:nvPicPr>
          <p:cNvPr id="3" name="QM_5_BD.8_2#cfa8ab90a?pid=aee83982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51960" y="2406846"/>
            <a:ext cx="3685032"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e78baa05e?pid=cfa8ab90a&amp;color=0,0,0&amp;vtp=1&amp;bt=1&amp;bbb=1">
            <a:extLst>
              <a:ext uri="{FF2B5EF4-FFF2-40B4-BE49-F238E27FC236}">
                <a16:creationId xmlns:a16="http://schemas.microsoft.com/office/drawing/2014/main" id="{95D06333-CCC2-6431-0947-AB3B4544DF0A}"/>
              </a:ext>
            </a:extLst>
          </p:cNvPr>
          <p:cNvSpPr/>
          <p:nvPr/>
        </p:nvSpPr>
        <p:spPr>
          <a:xfrm>
            <a:off x="722376" y="43118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据图可知(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e78baa05e.bracket?pid=cfa8ab90a&amp;color=0,0,0&amp;vpa=3&amp;vtp=1">
            <a:extLst>
              <a:ext uri="{FF2B5EF4-FFF2-40B4-BE49-F238E27FC236}">
                <a16:creationId xmlns:a16="http://schemas.microsoft.com/office/drawing/2014/main" id="{C097DEF7-E4C5-5A82-5186-8C541F37F9BB}"/>
              </a:ext>
            </a:extLst>
          </p:cNvPr>
          <p:cNvSpPr/>
          <p:nvPr/>
        </p:nvSpPr>
        <p:spPr>
          <a:xfrm>
            <a:off x="2149539" y="43118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9_2#e78baa05e.choices?pid=cfa8ab90a&amp;color=0,0,0&amp;vtp=1&amp;bbb=1">
            <a:extLst>
              <a:ext uri="{FF2B5EF4-FFF2-40B4-BE49-F238E27FC236}">
                <a16:creationId xmlns:a16="http://schemas.microsoft.com/office/drawing/2014/main" id="{3C1D73F1-9A78-BBD8-0219-CFECC45E3F3A}"/>
              </a:ext>
            </a:extLst>
          </p:cNvPr>
          <p:cNvSpPr/>
          <p:nvPr/>
        </p:nvSpPr>
        <p:spPr>
          <a:xfrm>
            <a:off x="722376" y="477450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.工业革命前全球气温已经很高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.各年平均气温偏差值持续上升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20世纪后期以来气温上升显著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.2024年气温与平均值偏差最大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1_1#e78baa05e?vop=1&amp;pid=cfa8ab90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本题考查全球气候变化的表现。工业革命前全球温室气体排放量小，</a:t>
            </a:r>
            <a:r>
              <a:rPr lang="en-US" altLang="zh-CN" sz="2000" b="0" i="0">
                <a:solidFill>
                  <a:srgbClr val="000000"/>
                </a:solidFill>
                <a:latin typeface="微软雅黑" pitchFamily="34" charset="0"/>
                <a:ea typeface="微软雅黑" pitchFamily="34" charset="-122"/>
                <a:cs typeface="微软雅黑" pitchFamily="34" charset="-120"/>
              </a:rPr>
              <a:t>全球气温不是很高，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错误；据图分析，1900年前后的全球年均温偏差趋势是负数</a:t>
            </a:r>
            <a:r>
              <a:rPr lang="en-US" altLang="zh-CN" sz="2000" b="0" i="0">
                <a:solidFill>
                  <a:srgbClr val="000000"/>
                </a:solidFill>
                <a:latin typeface="微软雅黑" pitchFamily="34" charset="0"/>
                <a:ea typeface="微软雅黑" pitchFamily="34" charset="-122"/>
                <a:cs typeface="微软雅黑" pitchFamily="34" charset="-120"/>
              </a:rPr>
              <a:t>，且各年相较于全球年均温偏差的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差值也存在负数</a:t>
            </a:r>
            <a:r>
              <a:rPr lang="en-US" altLang="zh-CN" sz="2000" b="0" i="0" dirty="0">
                <a:solidFill>
                  <a:srgbClr val="000000"/>
                </a:solidFill>
                <a:latin typeface="微软雅黑" pitchFamily="34" charset="0"/>
                <a:ea typeface="微软雅黑" pitchFamily="34" charset="-122"/>
                <a:cs typeface="微软雅黑" pitchFamily="34" charset="-120"/>
              </a:rPr>
              <a:t>，表明该时间段平均气温偏差值并未持续上升，B错误；据图分析，</a:t>
            </a:r>
            <a:r>
              <a:rPr lang="en-US" altLang="zh-CN" sz="2000" b="0" i="0">
                <a:solidFill>
                  <a:srgbClr val="000000"/>
                </a:solidFill>
                <a:latin typeface="微软雅黑" pitchFamily="34" charset="0"/>
                <a:ea typeface="微软雅黑" pitchFamily="34" charset="-122"/>
                <a:cs typeface="微软雅黑" pitchFamily="34" charset="-120"/>
              </a:rPr>
              <a:t>20世纪后期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以来</a:t>
            </a:r>
            <a:r>
              <a:rPr lang="en-US" altLang="zh-CN" sz="2000" b="0" i="0" dirty="0">
                <a:solidFill>
                  <a:srgbClr val="000000"/>
                </a:solidFill>
                <a:latin typeface="微软雅黑" pitchFamily="34" charset="0"/>
                <a:ea typeface="微软雅黑" pitchFamily="34" charset="-122"/>
                <a:cs typeface="微软雅黑" pitchFamily="34" charset="-120"/>
              </a:rPr>
              <a:t>（大约1970年以后），全球年均温偏差趋势曲线上升明显，气温上升显著，C正确</a:t>
            </a:r>
            <a:r>
              <a:rPr lang="en-US" altLang="zh-CN" sz="2000" b="0" i="0">
                <a:solidFill>
                  <a:srgbClr val="000000"/>
                </a:solidFill>
                <a:latin typeface="微软雅黑" pitchFamily="34" charset="0"/>
                <a:ea typeface="微软雅黑" pitchFamily="34" charset="-122"/>
                <a:cs typeface="微软雅黑" pitchFamily="34" charset="-120"/>
              </a:rPr>
              <a:t>；大约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1875</a:t>
            </a:r>
            <a:r>
              <a:rPr lang="en-US" altLang="zh-CN" sz="2000" b="0" i="0" dirty="0">
                <a:solidFill>
                  <a:srgbClr val="000000"/>
                </a:solidFill>
                <a:latin typeface="微软雅黑" pitchFamily="34" charset="0"/>
                <a:ea typeface="微软雅黑" pitchFamily="34" charset="-122"/>
                <a:cs typeface="微软雅黑" pitchFamily="34" charset="-120"/>
              </a:rPr>
              <a:t>年的气温与全球年均温偏差的差值最大，D错误。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5_BD.12_1#235173f06?pid=1cb4a98c3&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[河北邯郸2025高二期中]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冰川覆盖实验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俗称给冰川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盖被子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是在特定范围内进行的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微观地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该实验通过在冰面铺设特殊材质的白色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土工布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具有高反射率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减缓冰川消融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目前来看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该实验成果难以大范围推广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微软雅黑" pitchFamily="34" charset="0"/>
                <a:ea typeface="楷体" pitchFamily="34" charset="-122"/>
                <a:cs typeface="微软雅黑" pitchFamily="34" charset="-120"/>
              </a:rPr>
              <a:t>为我国科研人员在青藏高原东缘的达古冰川末端开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展覆盖实验现场图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示意实验初期及实验末期的效果对比</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2_3#235173f06?iti=1&amp;htil=1&amp;pid=1cb4a98c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40864" y="3056070"/>
            <a:ext cx="213969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12_4#235173f06?iti=2&amp;htil=1&amp;pid=1cb4a98c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91272" y="2864046"/>
            <a:ext cx="178308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12_5#235173f06?iti=1&amp;htil=1&amp;pid=1cb4a98c3&amp;color=0,0,0&amp;vtp=1"/>
          <p:cNvSpPr/>
          <p:nvPr/>
        </p:nvSpPr>
        <p:spPr>
          <a:xfrm>
            <a:off x="3325781" y="4819846"/>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12_6#235173f06?iti=2&amp;htil=1&amp;pid=1cb4a98c3&amp;color=0,0,0&amp;vtp=1"/>
          <p:cNvSpPr/>
          <p:nvPr/>
        </p:nvSpPr>
        <p:spPr>
          <a:xfrm>
            <a:off x="8690737" y="4819846"/>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472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3_1#0f58c2544?pid=235173f0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覆盖实验使冰川消融减缓的原因有(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0f58c2544.bracket?pid=235173f06&amp;color=0,0,0&amp;vpa=4&amp;vtp=1"/>
          <p:cNvSpPr/>
          <p:nvPr/>
        </p:nvSpPr>
        <p:spPr>
          <a:xfrm>
            <a:off x="494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3_2#0f58c2544?pid=235173f0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229957" algn="l"/>
                <a:tab pos="7838586" algn="l"/>
              </a:tabLst>
            </a:pPr>
            <a:r>
              <a:rPr lang="en-US" altLang="zh-CN" sz="2000" b="0" i="0">
                <a:solidFill>
                  <a:srgbClr val="000000"/>
                </a:solidFill>
                <a:latin typeface="微软雅黑" pitchFamily="34" charset="0"/>
                <a:ea typeface="微软雅黑" pitchFamily="34" charset="-122"/>
                <a:cs typeface="微软雅黑" pitchFamily="34" charset="-120"/>
              </a:rPr>
              <a:t>①增强地面辐射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②增强地面反射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③隔绝外界热量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增强大气削弱作用</a:t>
            </a:r>
            <a:endParaRPr lang="en-US" altLang="zh-CN" sz="2000" dirty="0"/>
          </a:p>
        </p:txBody>
      </p:sp>
      <p:sp>
        <p:nvSpPr>
          <p:cNvPr id="5" name="QC_6_BD.13_3#0f58c2544.choices?pid=235173f06&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5_1#0f58c2544?vop=1&amp;pid=235173f0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本题考查材料分析能力。白色“土工布”具有高反射率，</a:t>
            </a:r>
            <a:r>
              <a:rPr lang="en-US" altLang="zh-CN" sz="2000" b="0" i="0">
                <a:solidFill>
                  <a:srgbClr val="000000"/>
                </a:solidFill>
                <a:latin typeface="微软雅黑" pitchFamily="34" charset="0"/>
                <a:ea typeface="微软雅黑" pitchFamily="34" charset="-122"/>
                <a:cs typeface="微软雅黑" pitchFamily="34" charset="-120"/>
              </a:rPr>
              <a:t>可以使地面反射更多的太阳辐射，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减少冰川吸收太阳辐射</a:t>
            </a:r>
            <a:r>
              <a:rPr lang="en-US" altLang="zh-CN" sz="2000" b="0" i="0" dirty="0">
                <a:solidFill>
                  <a:srgbClr val="000000"/>
                </a:solidFill>
                <a:latin typeface="微软雅黑" pitchFamily="34" charset="0"/>
                <a:ea typeface="微软雅黑" pitchFamily="34" charset="-122"/>
                <a:cs typeface="微软雅黑" pitchFamily="34" charset="-120"/>
              </a:rPr>
              <a:t>，从而减缓消融，同时地面升温更慢，地面辐射会减弱，①错误，②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白色</a:t>
            </a:r>
            <a:r>
              <a:rPr lang="en-US" altLang="zh-CN" sz="2000" b="0" i="0" dirty="0">
                <a:solidFill>
                  <a:srgbClr val="000000"/>
                </a:solidFill>
                <a:latin typeface="微软雅黑" pitchFamily="34" charset="0"/>
                <a:ea typeface="微软雅黑" pitchFamily="34" charset="-122"/>
                <a:cs typeface="微软雅黑" pitchFamily="34" charset="-120"/>
              </a:rPr>
              <a:t>“土工布”可以作为一种隔热层，减少外界热量传递到冰川表面，从而减缓消融，③</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大气削弱作用主要指大气对太阳辐射的吸收</a:t>
            </a:r>
            <a:r>
              <a:rPr lang="en-US" altLang="zh-CN" sz="2000" b="0" i="0" dirty="0">
                <a:solidFill>
                  <a:srgbClr val="000000"/>
                </a:solidFill>
                <a:latin typeface="微软雅黑" pitchFamily="34" charset="0"/>
                <a:ea typeface="微软雅黑" pitchFamily="34" charset="-122"/>
                <a:cs typeface="微软雅黑" pitchFamily="34" charset="-120"/>
              </a:rPr>
              <a:t>、反射和散射，铺设“土工布</a:t>
            </a:r>
            <a:r>
              <a:rPr lang="en-US" altLang="zh-CN" sz="2000" b="0" i="0">
                <a:solidFill>
                  <a:srgbClr val="000000"/>
                </a:solidFill>
                <a:latin typeface="微软雅黑" pitchFamily="34" charset="0"/>
                <a:ea typeface="微软雅黑" pitchFamily="34" charset="-122"/>
                <a:cs typeface="微软雅黑" pitchFamily="34" charset="-120"/>
              </a:rPr>
              <a:t>”是对冰川表面进行改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造</a:t>
            </a:r>
            <a:r>
              <a:rPr lang="en-US" altLang="zh-CN" sz="2000" b="0" i="0" dirty="0">
                <a:solidFill>
                  <a:srgbClr val="000000"/>
                </a:solidFill>
                <a:latin typeface="微软雅黑" pitchFamily="34" charset="0"/>
                <a:ea typeface="微软雅黑" pitchFamily="34" charset="-122"/>
                <a:cs typeface="微软雅黑" pitchFamily="34" charset="-120"/>
              </a:rPr>
              <a:t>，与大气削弱作用无直接关系，④错误。综上所述，B正确，A、C、D错误。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9047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74f901bbd?pid=235173f0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5.为有效应对全球变暖问题，</a:t>
            </a:r>
            <a:r>
              <a:rPr lang="en-US" altLang="zh-CN" sz="2000" b="0" i="0">
                <a:solidFill>
                  <a:srgbClr val="000000"/>
                </a:solidFill>
                <a:latin typeface="微软雅黑" pitchFamily="34" charset="0"/>
                <a:ea typeface="微软雅黑" pitchFamily="34" charset="-122"/>
                <a:cs typeface="微软雅黑" pitchFamily="34" charset="-120"/>
              </a:rPr>
              <a:t>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74f901bbd.bracket?pid=235173f06&amp;color=0,0,0&amp;vpa=5&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_2#74f901bbd.choices?pid=235173f0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.大力推广冰川覆盖新技术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.加大干旱地区的植树力度</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C.积极推广绿色能源的利用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.在冰川末端增加人工降雪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74f901bbd?vop=1&amp;pid=235173f0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本题考查应对全球气候变化的措施。冰川覆盖实验在一定程度上可以减缓冰川消融</a:t>
            </a:r>
            <a:r>
              <a:rPr lang="en-US" altLang="zh-CN" sz="2000" b="0" i="0">
                <a:solidFill>
                  <a:srgbClr val="000000"/>
                </a:solidFill>
                <a:latin typeface="微软雅黑" pitchFamily="34" charset="0"/>
                <a:ea typeface="微软雅黑" pitchFamily="34" charset="-122"/>
                <a:cs typeface="微软雅黑" pitchFamily="34" charset="-120"/>
              </a:rPr>
              <a:t>，但材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料中提到该实验成果难以大范围推广</a:t>
            </a:r>
            <a:r>
              <a:rPr lang="en-US" altLang="zh-CN" sz="2000" b="0" i="0" dirty="0">
                <a:solidFill>
                  <a:srgbClr val="000000"/>
                </a:solidFill>
                <a:latin typeface="微软雅黑" pitchFamily="34" charset="0"/>
                <a:ea typeface="微软雅黑" pitchFamily="34" charset="-122"/>
                <a:cs typeface="微软雅黑" pitchFamily="34" charset="-120"/>
              </a:rPr>
              <a:t>，且不是应对全球气候变暖的有效措施，不可取，A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植树造林可以吸收二氧化碳</a:t>
            </a:r>
            <a:r>
              <a:rPr lang="en-US" altLang="zh-CN" sz="2000" b="0" i="0" dirty="0">
                <a:solidFill>
                  <a:srgbClr val="000000"/>
                </a:solidFill>
                <a:latin typeface="微软雅黑" pitchFamily="34" charset="0"/>
                <a:ea typeface="微软雅黑" pitchFamily="34" charset="-122"/>
                <a:cs typeface="微软雅黑" pitchFamily="34" charset="-120"/>
              </a:rPr>
              <a:t>，有助于缓解全球气候变暖</a:t>
            </a:r>
            <a:r>
              <a:rPr lang="en-US" altLang="zh-CN" sz="2000" b="0" i="0">
                <a:solidFill>
                  <a:srgbClr val="000000"/>
                </a:solidFill>
                <a:latin typeface="微软雅黑" pitchFamily="34" charset="0"/>
                <a:ea typeface="微软雅黑" pitchFamily="34" charset="-122"/>
                <a:cs typeface="微软雅黑" pitchFamily="34" charset="-120"/>
              </a:rPr>
              <a:t>，但在干旱地区植树可能面临水资源短缺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等问题</a:t>
            </a:r>
            <a:r>
              <a:rPr lang="en-US" altLang="zh-CN" sz="2000" b="0" i="0" dirty="0">
                <a:solidFill>
                  <a:srgbClr val="000000"/>
                </a:solidFill>
                <a:latin typeface="微软雅黑" pitchFamily="34" charset="0"/>
                <a:ea typeface="微软雅黑" pitchFamily="34" charset="-122"/>
                <a:cs typeface="微软雅黑" pitchFamily="34" charset="-120"/>
              </a:rPr>
              <a:t>，不可取，B错误。绿色能源（如太阳能、风能等）的利用可以减少化石燃料的使用</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而减少二氧化碳排放</a:t>
            </a:r>
            <a:r>
              <a:rPr lang="en-US" altLang="zh-CN" sz="2000" b="0" i="0" dirty="0">
                <a:solidFill>
                  <a:srgbClr val="000000"/>
                </a:solidFill>
                <a:latin typeface="微软雅黑" pitchFamily="34" charset="0"/>
                <a:ea typeface="微软雅黑" pitchFamily="34" charset="-122"/>
                <a:cs typeface="微软雅黑" pitchFamily="34" charset="-120"/>
              </a:rPr>
              <a:t>，有效缓解全球气候变暖，可取，C正确。</a:t>
            </a:r>
            <a:r>
              <a:rPr lang="en-US" altLang="zh-CN" sz="2000" b="0" i="0">
                <a:solidFill>
                  <a:srgbClr val="000000"/>
                </a:solidFill>
                <a:latin typeface="微软雅黑" pitchFamily="34" charset="0"/>
                <a:ea typeface="微软雅黑" pitchFamily="34" charset="-122"/>
                <a:cs typeface="微软雅黑" pitchFamily="34" charset="-120"/>
              </a:rPr>
              <a:t>人工降雪可以增加冰川的积雪量，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但成本高昂且难以持续</a:t>
            </a:r>
            <a:r>
              <a:rPr lang="en-US" altLang="zh-CN" sz="2000" b="0" i="0" dirty="0">
                <a:solidFill>
                  <a:srgbClr val="000000"/>
                </a:solidFill>
                <a:latin typeface="微软雅黑" pitchFamily="34" charset="0"/>
                <a:ea typeface="微软雅黑" pitchFamily="34" charset="-122"/>
                <a:cs typeface="微软雅黑" pitchFamily="34" charset="-120"/>
              </a:rPr>
              <a:t>，不是应对全球气候变暖的有效措施，不可取，D错误。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58456734.fixed?pid=df4eeb8d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f58456734.fixed?pid=df4eeb8d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碳排放与国际减排合作</a:t>
            </a:r>
            <a:endParaRPr lang="en-US" altLang="zh-CN" sz="4400" dirty="0"/>
          </a:p>
        </p:txBody>
      </p:sp>
      <p:pic>
        <p:nvPicPr>
          <p:cNvPr id="4" name="C_3#f58456734.fixed?pid=df4eeb8d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58456734.fixed?pid=df4eeb8d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557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5_BD.19_1#cfb463bee?pid=1cb4a98c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[贵州六盘水2025高二质量检测]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某社区开展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绿色生活周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居民王阿姨发现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社区菜市场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设置了本地农产品专区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宣传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每公里碳排放减少</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公里是千米的旧称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共享单车企业投</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放了新型太阳能充电桩单车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物业推出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垃圾分类积分兑换有机肥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0_1#0ad4a6884?pid=cfb463bee&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6.下列食品中“碳足迹（碳耗用量）”</a:t>
            </a:r>
            <a:r>
              <a:rPr lang="en-US" altLang="zh-CN" sz="2000" b="0" i="0">
                <a:solidFill>
                  <a:srgbClr val="000000"/>
                </a:solidFill>
                <a:latin typeface="微软雅黑" pitchFamily="34" charset="0"/>
                <a:ea typeface="微软雅黑" pitchFamily="34" charset="-122"/>
                <a:cs typeface="微软雅黑" pitchFamily="34" charset="-120"/>
              </a:rPr>
              <a:t>最低的是(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1_1#0ad4a6884.bracket?pid=cfb463bee&amp;color=0,0,0&amp;vpa=6&amp;vtp=1"/>
          <p:cNvSpPr/>
          <p:nvPr/>
        </p:nvSpPr>
        <p:spPr>
          <a:xfrm>
            <a:off x="6213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20_2#0ad4a6884.choices?pid=cfb463bee&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.本地应季种植的西红柿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.空运进口的智利车厘子</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C.反季节温室栽培的草莓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.深度加工的植物肉汉堡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2_1#0ad4a6884?vop=1&amp;pid=cfb463be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本题考查材料分析能力。本地应季产品运输距离短，无须温室或加工，碳足迹最低，</a:t>
            </a:r>
            <a:r>
              <a:rPr lang="en-US" altLang="zh-CN" sz="2000" b="0" i="0">
                <a:solidFill>
                  <a:srgbClr val="000000"/>
                </a:solidFill>
                <a:latin typeface="微软雅黑" pitchFamily="34" charset="0"/>
                <a:ea typeface="微软雅黑" pitchFamily="34" charset="-122"/>
                <a:cs typeface="微软雅黑" pitchFamily="34" charset="-120"/>
              </a:rPr>
              <a:t>A正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；空运能耗高，碳排放显著，B错误；温室栽培需大量能源，碳足迹较高，C错误</a:t>
            </a:r>
            <a:r>
              <a:rPr lang="en-US" altLang="zh-CN" sz="2000" b="0" i="0">
                <a:solidFill>
                  <a:srgbClr val="000000"/>
                </a:solidFill>
                <a:latin typeface="微软雅黑" pitchFamily="34" charset="0"/>
                <a:ea typeface="微软雅黑" pitchFamily="34" charset="-122"/>
                <a:cs typeface="微软雅黑" pitchFamily="34" charset="-120"/>
              </a:rPr>
              <a:t>；深度加工过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程耗能多</a:t>
            </a:r>
            <a:r>
              <a:rPr lang="en-US" altLang="zh-CN" sz="2000" b="0" i="0" dirty="0">
                <a:solidFill>
                  <a:srgbClr val="000000"/>
                </a:solidFill>
                <a:latin typeface="微软雅黑" pitchFamily="34" charset="0"/>
                <a:ea typeface="微软雅黑" pitchFamily="34" charset="-122"/>
                <a:cs typeface="微软雅黑" pitchFamily="34" charset="-120"/>
              </a:rPr>
              <a:t>，碳足迹较高，D错误。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859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3_1#08c900ecb?pid=cfb463be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7.某城市推广“公交+共享单车”出行模式后，</a:t>
            </a:r>
            <a:r>
              <a:rPr lang="en-US" altLang="zh-CN" sz="2000" b="0" i="0">
                <a:solidFill>
                  <a:srgbClr val="000000"/>
                </a:solidFill>
                <a:latin typeface="微软雅黑" pitchFamily="34" charset="0"/>
                <a:ea typeface="微软雅黑" pitchFamily="34" charset="-122"/>
                <a:cs typeface="微软雅黑" pitchFamily="34" charset="-120"/>
              </a:rPr>
              <a:t>可能产生的连锁反应有(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4_1#08c900ecb.bracket?pid=cfb463bee&amp;color=0,0,0&amp;vpa=7&amp;vtp=1"/>
          <p:cNvSpPr/>
          <p:nvPr/>
        </p:nvSpPr>
        <p:spPr>
          <a:xfrm>
            <a:off x="8688451"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3_2#08c900ecb?pid=cfb463be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①早晚高峰道路拥堵减轻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②共享单车报废数量上升</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③地铁客运数量快速下降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④汽油消费数量逐渐减少</a:t>
            </a:r>
            <a:endParaRPr lang="en-US" altLang="zh-CN" sz="2000" dirty="0"/>
          </a:p>
        </p:txBody>
      </p:sp>
      <p:sp>
        <p:nvSpPr>
          <p:cNvPr id="5" name="QC_6_BD.23_3#08c900ecb.choices?pid=cfb463bee&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5_1#08c900ecb?vop=1&amp;pid=cfb463be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本题考查综合思维。“公交+共享单车”出行模式会减少私家车使用</a:t>
            </a:r>
            <a:r>
              <a:rPr lang="en-US" altLang="zh-CN" sz="2000" b="0" i="0">
                <a:solidFill>
                  <a:srgbClr val="000000"/>
                </a:solidFill>
                <a:latin typeface="微软雅黑" pitchFamily="34" charset="0"/>
                <a:ea typeface="微软雅黑" pitchFamily="34" charset="-122"/>
                <a:cs typeface="微软雅黑" pitchFamily="34" charset="-120"/>
              </a:rPr>
              <a:t>，缓解早晚高峰道路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拥堵</a:t>
            </a:r>
            <a:r>
              <a:rPr lang="en-US" altLang="zh-CN" sz="2000" b="0" i="0" dirty="0">
                <a:solidFill>
                  <a:srgbClr val="000000"/>
                </a:solidFill>
                <a:latin typeface="微软雅黑" pitchFamily="34" charset="0"/>
                <a:ea typeface="微软雅黑" pitchFamily="34" charset="-122"/>
                <a:cs typeface="微软雅黑" pitchFamily="34" charset="-120"/>
              </a:rPr>
              <a:t>，①正确；共享单车使用量增加会加速单车损坏，导致报废数量上升，②正确；“公交</a:t>
            </a:r>
            <a:r>
              <a:rPr lang="en-US" altLang="zh-CN" sz="2000" b="0" i="0">
                <a:solidFill>
                  <a:srgbClr val="000000"/>
                </a:solidFill>
                <a:latin typeface="微软雅黑" pitchFamily="34" charset="0"/>
                <a:ea typeface="微软雅黑" pitchFamily="34" charset="-122"/>
                <a:cs typeface="微软雅黑" pitchFamily="34" charset="-120"/>
              </a:rPr>
              <a:t>+共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享单车</a:t>
            </a:r>
            <a:r>
              <a:rPr lang="en-US" altLang="zh-CN" sz="2000" b="0" i="0" dirty="0">
                <a:solidFill>
                  <a:srgbClr val="000000"/>
                </a:solidFill>
                <a:latin typeface="微软雅黑" pitchFamily="34" charset="0"/>
                <a:ea typeface="微软雅黑" pitchFamily="34" charset="-122"/>
                <a:cs typeface="微软雅黑" pitchFamily="34" charset="-120"/>
              </a:rPr>
              <a:t>”出行模式主要替代私家车出行，地铁属于公共交通，该出行模式推广后</a:t>
            </a:r>
            <a:r>
              <a:rPr lang="en-US" altLang="zh-CN" sz="2000" b="0" i="0">
                <a:solidFill>
                  <a:srgbClr val="000000"/>
                </a:solidFill>
                <a:latin typeface="微软雅黑" pitchFamily="34" charset="0"/>
                <a:ea typeface="微软雅黑" pitchFamily="34" charset="-122"/>
                <a:cs typeface="微软雅黑" pitchFamily="34" charset="-120"/>
              </a:rPr>
              <a:t>，客运数量应上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，③错误；私家车使用量减少，汽油消费数量应会有所下降，④正确。综上，①②④正确</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9028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6_1#ac44f947a?pid=cfb463be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8.若要在校园推行低碳午餐计划，</a:t>
            </a:r>
            <a:r>
              <a:rPr lang="en-US" altLang="zh-CN" sz="2000" b="0" i="0">
                <a:solidFill>
                  <a:srgbClr val="000000"/>
                </a:solidFill>
                <a:latin typeface="微软雅黑" pitchFamily="34" charset="0"/>
                <a:ea typeface="微软雅黑" pitchFamily="34" charset="-122"/>
                <a:cs typeface="微软雅黑" pitchFamily="34" charset="-120"/>
              </a:rPr>
              <a:t>需优先考虑的举措是(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7_1#ac44f947a.bracket?pid=cfb463bee&amp;color=0,0,0&amp;vpa=8&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6_2#ac44f947a.choices?pid=cfb463be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.全面改用可降解餐盒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.多种植应季蔬菜</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C.安装太阳能烹饪设备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.开展剩菜称重奖惩制度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8_1#ac44f947a?vop=1&amp;pid=cfb463be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本题考查实现低碳目标的公众措施。可降解餐盒生产不一定比普通餐盒碳排放更少，</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；校园无法大量种植蔬菜，B错误；太阳能烹饪设备需长期投入，短期难普及</a:t>
            </a:r>
            <a:r>
              <a:rPr lang="en-US" altLang="zh-CN" sz="2000" b="0" i="0">
                <a:solidFill>
                  <a:srgbClr val="000000"/>
                </a:solidFill>
                <a:latin typeface="微软雅黑" pitchFamily="34" charset="0"/>
                <a:ea typeface="微软雅黑" pitchFamily="34" charset="-122"/>
                <a:cs typeface="微软雅黑" pitchFamily="34" charset="-120"/>
              </a:rPr>
              <a:t>，且太阳能不稳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，C错误；减少食物浪费可有效减排，D正确。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048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586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M_5_BD.29_1#019d7216a?htil=3&amp;pid=1cb4a98c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44983" y="1026864"/>
            <a:ext cx="2697480"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29_2#019d7216a?htil=3&amp;pid=1cb4a98c3&amp;color=0,0,0&amp;vtp=1&amp;bt=1&amp;bbb=1&amp;hb=1"/>
          <p:cNvSpPr/>
          <p:nvPr/>
        </p:nvSpPr>
        <p:spPr>
          <a:xfrm>
            <a:off x="722376" y="972000"/>
            <a:ext cx="7927848" cy="17099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仿宋" pitchFamily="34" charset="0"/>
                <a:ea typeface="仿宋" pitchFamily="34" charset="-122"/>
                <a:cs typeface="仿宋" pitchFamily="34" charset="-120"/>
              </a:rPr>
              <a:t>[广东广州2025高二期末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碳生态承载系数表示某一地区碳吸收量占全</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区比例与该区域碳排放量占全区比例的商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下图是以耕地和建设用地为</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主要碳源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林地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水域和未利用地为碳吸收载体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研究得出的</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年重庆市碳生态承载系数分布图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30_1#49ab44df2?htil=3&amp;pid=019d7216a&amp;color=0,0,0&amp;vtp=1&amp;bbb=1"/>
          <p:cNvSpPr/>
          <p:nvPr/>
        </p:nvSpPr>
        <p:spPr>
          <a:xfrm>
            <a:off x="722376" y="2726505"/>
            <a:ext cx="7927848"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9.图示区域中，</a:t>
            </a:r>
            <a:r>
              <a:rPr lang="en-US" altLang="zh-CN" sz="2000" b="0" i="0">
                <a:solidFill>
                  <a:srgbClr val="000000"/>
                </a:solidFill>
                <a:latin typeface="微软雅黑" pitchFamily="34" charset="0"/>
                <a:ea typeface="微软雅黑" pitchFamily="34" charset="-122"/>
                <a:cs typeface="微软雅黑" pitchFamily="34" charset="-120"/>
              </a:rPr>
              <a:t>最需要承担碳排放补偿责任的地区是(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30_2#49ab44df2.choices?htil=3&amp;pid=019d7216a&amp;color=0,0,0&amp;vtp=1&amp;bbb=1"/>
          <p:cNvSpPr/>
          <p:nvPr/>
        </p:nvSpPr>
        <p:spPr>
          <a:xfrm>
            <a:off x="722376" y="3167957"/>
            <a:ext cx="7927848" cy="385953"/>
          </a:xfrm>
          <a:prstGeom prst="rect">
            <a:avLst/>
          </a:prstGeom>
          <a:noFill/>
          <a:ln/>
        </p:spPr>
        <p:txBody>
          <a:bodyPr wrap="none" lIns="0" tIns="0" rIns="0" bIns="0" rtlCol="0" anchor="t"/>
          <a:lstStyle/>
          <a:p>
            <a:pPr latinLnBrk="1">
              <a:lnSpc>
                <a:spcPts val="3400"/>
              </a:lnSpc>
              <a:tabLst>
                <a:tab pos="2054987" algn="l"/>
                <a:tab pos="4071874" algn="l"/>
                <a:tab pos="6101461"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
        <p:nvSpPr>
          <p:cNvPr id="6" name="QC_6_AN.31_1#49ab44df2.bracket?pid=019d7216a&amp;color=0,0,0&amp;vpa=9&amp;vtp=1"/>
          <p:cNvSpPr/>
          <p:nvPr/>
        </p:nvSpPr>
        <p:spPr>
          <a:xfrm>
            <a:off x="6721539" y="2723457"/>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6_AS.32_1#49ab44df2?htil=3&amp;vop=1&amp;pid=019d7216a&amp;color=0,0,0&amp;vtp=1&amp;bbb=1&amp;hb=1"/>
          <p:cNvSpPr/>
          <p:nvPr/>
        </p:nvSpPr>
        <p:spPr>
          <a:xfrm>
            <a:off x="722376" y="1068208"/>
            <a:ext cx="10727944" cy="2602484"/>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本题考查材料分析能力。碳生态承载系数表示某一地区碳吸收量占全区比例与该区域碳排</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放量占全区比例的商，因此，碳生态承载系数小于1，表明该地区碳排放量大于碳吸收量，大于</a:t>
            </a:r>
          </a:p>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1说明碳排放量小于碳吸收量。因此最需要承担碳排放补偿责任的地区是碳生态承载系数小于</a:t>
            </a: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1的地区，读图可知，只有丙的碳生态承载系数小于1，因此最需要承担碳排放补偿责任的地区</a:t>
            </a:r>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是丙，C正确，A、B、D错误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80157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500"/>
                                        <p:tgtEl>
                                          <p:spTgt spid="7">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1A77E-6058-190D-00FC-6A041F7E2ABF}"/>
            </a:ext>
          </a:extLst>
        </p:cNvPr>
        <p:cNvGrpSpPr/>
        <p:nvPr/>
      </p:nvGrpSpPr>
      <p:grpSpPr>
        <a:xfrm>
          <a:off x="0" y="0"/>
          <a:ext cx="0" cy="0"/>
          <a:chOff x="0" y="0"/>
          <a:chExt cx="0" cy="0"/>
        </a:xfrm>
      </p:grpSpPr>
    </p:spTree>
    <p:extLst>
      <p:ext uri="{BB962C8B-B14F-4D97-AF65-F5344CB8AC3E}">
        <p14:creationId xmlns:p14="http://schemas.microsoft.com/office/powerpoint/2010/main" val="1314299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33_1#cd42e43a0?pid=019d7216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10.为实现“碳中和”目标，缓解重庆碳收支空间分布不平衡现象，</a:t>
            </a: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4_1#cd42e43a0.bracket?pid=019d7216a&amp;color=0,0,0&amp;vpa=10&amp;vtp=1"/>
          <p:cNvSpPr/>
          <p:nvPr/>
        </p:nvSpPr>
        <p:spPr>
          <a:xfrm>
            <a:off x="863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3_2#cd42e43a0?pid=019d7216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①发挥中心城区人才优势发展技术密集型产业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扩大中小城镇建设用地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将中心城区碳排放量大的企业全部转移到东部地区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提高绿色能源占比</a:t>
            </a:r>
            <a:endParaRPr lang="en-US" altLang="zh-CN" sz="2000" dirty="0"/>
          </a:p>
        </p:txBody>
      </p:sp>
      <p:sp>
        <p:nvSpPr>
          <p:cNvPr id="5" name="QC_6_BD.33_3#cd42e43a0.choices?pid=019d7216a&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5_1#cd42e43a0?vop=1&amp;pid=019d7216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本题考查减缓碳排放的措施。技术密集型产业的碳排放较少</a:t>
            </a:r>
            <a:r>
              <a:rPr lang="en-US" altLang="zh-CN" sz="2000" b="0" i="0">
                <a:solidFill>
                  <a:srgbClr val="000000"/>
                </a:solidFill>
                <a:latin typeface="微软雅黑" pitchFamily="34" charset="0"/>
                <a:ea typeface="微软雅黑" pitchFamily="34" charset="-122"/>
                <a:cs typeface="微软雅黑" pitchFamily="34" charset="-120"/>
              </a:rPr>
              <a:t>，因此发挥中心城区人才优势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发展技术密集型产业可以减少碳排放</a:t>
            </a:r>
            <a:r>
              <a:rPr lang="en-US" altLang="zh-CN" sz="2000" b="0" i="0" dirty="0">
                <a:solidFill>
                  <a:srgbClr val="000000"/>
                </a:solidFill>
                <a:latin typeface="微软雅黑" pitchFamily="34" charset="0"/>
                <a:ea typeface="微软雅黑" pitchFamily="34" charset="-122"/>
                <a:cs typeface="微软雅黑" pitchFamily="34" charset="-120"/>
              </a:rPr>
              <a:t>，①正确；扩大中小城镇建设用地会增加碳源</a:t>
            </a:r>
            <a:r>
              <a:rPr lang="en-US" altLang="zh-CN" sz="2000" b="0" i="0">
                <a:solidFill>
                  <a:srgbClr val="000000"/>
                </a:solidFill>
                <a:latin typeface="微软雅黑" pitchFamily="34" charset="0"/>
                <a:ea typeface="微软雅黑" pitchFamily="34" charset="-122"/>
                <a:cs typeface="微软雅黑" pitchFamily="34" charset="-120"/>
              </a:rPr>
              <a:t>，不利于实现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碳中和”目标，②错误；</a:t>
            </a:r>
            <a:r>
              <a:rPr lang="en-US" altLang="zh-CN" sz="2000" b="0" i="0">
                <a:solidFill>
                  <a:srgbClr val="000000"/>
                </a:solidFill>
                <a:latin typeface="微软雅黑" pitchFamily="34" charset="0"/>
                <a:ea typeface="微软雅黑" pitchFamily="34" charset="-122"/>
                <a:cs typeface="微软雅黑" pitchFamily="34" charset="-120"/>
              </a:rPr>
              <a:t>重庆碳收支空间分布不平衡现象表现为东部收大于支而西部收小于支，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应保护碳汇资源</a:t>
            </a:r>
            <a:r>
              <a:rPr lang="en-US" altLang="zh-CN" sz="2000" b="0" i="0" dirty="0">
                <a:solidFill>
                  <a:srgbClr val="000000"/>
                </a:solidFill>
                <a:latin typeface="微软雅黑" pitchFamily="34" charset="0"/>
                <a:ea typeface="微软雅黑" pitchFamily="34" charset="-122"/>
                <a:cs typeface="微软雅黑" pitchFamily="34" charset="-120"/>
              </a:rPr>
              <a:t>，减少生态产品的开发，加强企业的碳减排技术革新</a:t>
            </a:r>
            <a:r>
              <a:rPr lang="en-US" altLang="zh-CN" sz="2000" b="0" i="0">
                <a:solidFill>
                  <a:srgbClr val="000000"/>
                </a:solidFill>
                <a:latin typeface="微软雅黑" pitchFamily="34" charset="0"/>
                <a:ea typeface="微软雅黑" pitchFamily="34" charset="-122"/>
                <a:cs typeface="微软雅黑" pitchFamily="34" charset="-120"/>
              </a:rPr>
              <a:t>，而不是将中心城区碳排放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量大的企业全部转移到东部地区</a:t>
            </a:r>
            <a:r>
              <a:rPr lang="en-US" altLang="zh-CN" sz="2000" b="0" i="0" dirty="0">
                <a:solidFill>
                  <a:srgbClr val="000000"/>
                </a:solidFill>
                <a:latin typeface="微软雅黑" pitchFamily="34" charset="0"/>
                <a:ea typeface="微软雅黑" pitchFamily="34" charset="-122"/>
                <a:cs typeface="微软雅黑" pitchFamily="34" charset="-120"/>
              </a:rPr>
              <a:t>，③错误；提高绿色能源占比可以减少碳排放，有利于实现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中和</a:t>
            </a:r>
            <a:r>
              <a:rPr lang="en-US" altLang="zh-CN" sz="2000" b="0" i="0" dirty="0">
                <a:solidFill>
                  <a:srgbClr val="000000"/>
                </a:solidFill>
                <a:latin typeface="微软雅黑" pitchFamily="34" charset="0"/>
                <a:ea typeface="微软雅黑" pitchFamily="34" charset="-122"/>
                <a:cs typeface="微软雅黑" pitchFamily="34" charset="-120"/>
              </a:rPr>
              <a:t>”，④正确。综上所述，D正确，A、B、C错误。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12DEA-D1FC-6429-E9DB-C38317D50EC2}"/>
            </a:ext>
          </a:extLst>
        </p:cNvPr>
        <p:cNvGrpSpPr/>
        <p:nvPr/>
      </p:nvGrpSpPr>
      <p:grpSpPr>
        <a:xfrm>
          <a:off x="0" y="0"/>
          <a:ext cx="0" cy="0"/>
          <a:chOff x="0" y="0"/>
          <a:chExt cx="0" cy="0"/>
        </a:xfrm>
      </p:grpSpPr>
    </p:spTree>
    <p:extLst>
      <p:ext uri="{BB962C8B-B14F-4D97-AF65-F5344CB8AC3E}">
        <p14:creationId xmlns:p14="http://schemas.microsoft.com/office/powerpoint/2010/main" val="31677524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M_5_BD.36_1#781a01e26?htil=4&amp;pid=77d3c097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66855" y="1026864"/>
            <a:ext cx="3447288"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36_2#781a01e26?htil=4&amp;pid=77d3c0978&amp;color=0,0,0&amp;vtp=1&amp;bt=1&amp;bbb=1&amp;hb=1"/>
          <p:cNvSpPr/>
          <p:nvPr/>
        </p:nvSpPr>
        <p:spPr>
          <a:xfrm>
            <a:off x="722376" y="972000"/>
            <a:ext cx="7168896"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[湖南常德一中2024高二月考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下图为全球二氧化碳排放量排名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前十的国家统计图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中国力争在</a:t>
            </a:r>
            <a:r>
              <a:rPr lang="en-US" altLang="zh-CN" sz="2000" b="0" i="0">
                <a:solidFill>
                  <a:srgbClr val="000000"/>
                </a:solidFill>
                <a:latin typeface="Times New Roman" pitchFamily="34" charset="0"/>
                <a:ea typeface="KaiTi" pitchFamily="34" charset="-122"/>
                <a:cs typeface="Times New Roman" pitchFamily="34" charset="-120"/>
              </a:rPr>
              <a:t>2030</a:t>
            </a:r>
            <a:r>
              <a:rPr lang="en-US" altLang="zh-CN" sz="2000" b="0" i="0">
                <a:solidFill>
                  <a:srgbClr val="000000"/>
                </a:solidFill>
                <a:latin typeface="微软雅黑" pitchFamily="34" charset="0"/>
                <a:ea typeface="楷体" pitchFamily="34" charset="-122"/>
                <a:cs typeface="微软雅黑" pitchFamily="34" charset="-120"/>
              </a:rPr>
              <a:t>年前使二氧化碳排放量达到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峰值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努力争取</a:t>
            </a:r>
            <a:r>
              <a:rPr lang="en-US" altLang="zh-CN" sz="2000" b="0" i="0" dirty="0">
                <a:solidFill>
                  <a:srgbClr val="000000"/>
                </a:solidFill>
                <a:latin typeface="Times New Roman" pitchFamily="34" charset="0"/>
                <a:ea typeface="KaiTi" pitchFamily="34" charset="-122"/>
                <a:cs typeface="Times New Roman" pitchFamily="34" charset="-120"/>
              </a:rPr>
              <a:t>2060</a:t>
            </a:r>
            <a:r>
              <a:rPr lang="en-US" altLang="zh-CN" sz="2000" b="0" i="0" dirty="0">
                <a:solidFill>
                  <a:srgbClr val="000000"/>
                </a:solidFill>
                <a:latin typeface="微软雅黑" pitchFamily="34" charset="0"/>
                <a:ea typeface="楷体" pitchFamily="34" charset="-122"/>
                <a:cs typeface="微软雅黑" pitchFamily="34" charset="-120"/>
              </a:rPr>
              <a:t>年前实现碳中和</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37_1#5b6292072?htil=4&amp;pid=781a01e26&amp;color=0,0,0&amp;vtp=1&amp;bbb=1"/>
          <p:cNvSpPr/>
          <p:nvPr/>
        </p:nvSpPr>
        <p:spPr>
          <a:xfrm>
            <a:off x="722376" y="2326455"/>
            <a:ext cx="7168896"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11.相对于美国，</a:t>
            </a:r>
            <a:r>
              <a:rPr lang="en-US" altLang="zh-CN" sz="2000" b="0" i="0">
                <a:solidFill>
                  <a:srgbClr val="000000"/>
                </a:solidFill>
                <a:latin typeface="微软雅黑" pitchFamily="34" charset="0"/>
                <a:ea typeface="微软雅黑" pitchFamily="34" charset="-122"/>
                <a:cs typeface="微软雅黑" pitchFamily="34" charset="-120"/>
              </a:rPr>
              <a:t>中国二氧化碳排放量大的主要原因是(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37_2#5b6292072.choices?htil=4&amp;pid=781a01e26&amp;color=0,0,0&amp;vtp=1&amp;bbb=1"/>
          <p:cNvSpPr/>
          <p:nvPr/>
        </p:nvSpPr>
        <p:spPr>
          <a:xfrm>
            <a:off x="722376" y="2789243"/>
            <a:ext cx="7168896" cy="843153"/>
          </a:xfrm>
          <a:prstGeom prst="rect">
            <a:avLst/>
          </a:prstGeom>
          <a:noFill/>
          <a:ln/>
        </p:spPr>
        <p:txBody>
          <a:bodyPr wrap="none" lIns="0" tIns="0" rIns="0" bIns="0" rtlCol="0" anchor="t"/>
          <a:lstStyle/>
          <a:p>
            <a:pPr latinLnBrk="1">
              <a:lnSpc>
                <a:spcPts val="3600"/>
              </a:lnSpc>
              <a:tabLst>
                <a:tab pos="5610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.人均能源消耗量大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.经济增速快</a:t>
            </a:r>
            <a:endParaRPr lang="en-US" altLang="zh-CN" sz="2000" dirty="0"/>
          </a:p>
          <a:p>
            <a:pPr latinLnBrk="1">
              <a:lnSpc>
                <a:spcPts val="3400"/>
              </a:lnSpc>
              <a:tabLst>
                <a:tab pos="5610957" algn="l"/>
              </a:tabLst>
            </a:pPr>
            <a:r>
              <a:rPr lang="en-US" altLang="zh-CN" sz="2000" b="0" i="0">
                <a:solidFill>
                  <a:srgbClr val="000000"/>
                </a:solidFill>
                <a:latin typeface="微软雅黑" pitchFamily="34" charset="0"/>
                <a:ea typeface="微软雅黑" pitchFamily="34" charset="-122"/>
                <a:cs typeface="微软雅黑" pitchFamily="34" charset="-120"/>
              </a:rPr>
              <a:t>C.能源结构以煤炭为主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.经济体量大</a:t>
            </a:r>
            <a:endParaRPr lang="en-US" altLang="zh-CN" sz="2000" dirty="0"/>
          </a:p>
        </p:txBody>
      </p:sp>
      <p:sp>
        <p:nvSpPr>
          <p:cNvPr id="6" name="QC_6_AN.38_1#5b6292072.bracket?pid=781a01e26&amp;color=0,0,0&amp;vpa=11&amp;vtp=1"/>
          <p:cNvSpPr/>
          <p:nvPr/>
        </p:nvSpPr>
        <p:spPr>
          <a:xfrm>
            <a:off x="6870764" y="23264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9_1#5b6292072?vop=1&amp;pid=781a01e2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本题考查我国碳排放量大的原因。中国能源消费结构以煤炭为主</a:t>
            </a:r>
            <a:r>
              <a:rPr lang="en-US" altLang="zh-CN" sz="2000" b="0" i="0">
                <a:solidFill>
                  <a:srgbClr val="000000"/>
                </a:solidFill>
                <a:latin typeface="微软雅黑" pitchFamily="34" charset="0"/>
                <a:ea typeface="微软雅黑" pitchFamily="34" charset="-122"/>
                <a:cs typeface="微软雅黑" pitchFamily="34" charset="-120"/>
              </a:rPr>
              <a:t>，煤炭在能源结构中占比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超过五成</a:t>
            </a:r>
            <a:r>
              <a:rPr lang="en-US" altLang="zh-CN" sz="2000" b="0" i="0" dirty="0">
                <a:solidFill>
                  <a:srgbClr val="000000"/>
                </a:solidFill>
                <a:latin typeface="微软雅黑" pitchFamily="34" charset="0"/>
                <a:ea typeface="微软雅黑" pitchFamily="34" charset="-122"/>
                <a:cs typeface="微软雅黑" pitchFamily="34" charset="-120"/>
              </a:rPr>
              <a:t>，煤炭燃烧产生大量二氧化碳，导致二氧化碳排放量大，C正确</a:t>
            </a:r>
            <a:r>
              <a:rPr lang="en-US" altLang="zh-CN" sz="2000" b="0" i="0">
                <a:solidFill>
                  <a:srgbClr val="000000"/>
                </a:solidFill>
                <a:latin typeface="微软雅黑" pitchFamily="34" charset="0"/>
                <a:ea typeface="微软雅黑" pitchFamily="34" charset="-122"/>
                <a:cs typeface="微软雅黑" pitchFamily="34" charset="-120"/>
              </a:rPr>
              <a:t>；中国经济水平低于美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，因此美国人均能源消耗量更大，A错误；如果能源结构合理</a:t>
            </a:r>
            <a:r>
              <a:rPr lang="en-US" altLang="zh-CN" sz="2000" b="0" i="0">
                <a:solidFill>
                  <a:srgbClr val="000000"/>
                </a:solidFill>
                <a:latin typeface="微软雅黑" pitchFamily="34" charset="0"/>
                <a:ea typeface="微软雅黑" pitchFamily="34" charset="-122"/>
                <a:cs typeface="微软雅黑" pitchFamily="34" charset="-120"/>
              </a:rPr>
              <a:t>，经济增速快也不一定导致二氧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化碳排放量大</a:t>
            </a:r>
            <a:r>
              <a:rPr lang="en-US" altLang="zh-CN" sz="2000" b="0" i="0" dirty="0">
                <a:solidFill>
                  <a:srgbClr val="000000"/>
                </a:solidFill>
                <a:latin typeface="微软雅黑" pitchFamily="34" charset="0"/>
                <a:ea typeface="微软雅黑" pitchFamily="34" charset="-122"/>
                <a:cs typeface="微软雅黑" pitchFamily="34" charset="-120"/>
              </a:rPr>
              <a:t>，B错误；中国经济体量小于美国，D错误。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8D23F-368A-654D-8C73-1C925FE373F7}"/>
            </a:ext>
          </a:extLst>
        </p:cNvPr>
        <p:cNvGrpSpPr/>
        <p:nvPr/>
      </p:nvGrpSpPr>
      <p:grpSpPr>
        <a:xfrm>
          <a:off x="0" y="0"/>
          <a:ext cx="0" cy="0"/>
          <a:chOff x="0" y="0"/>
          <a:chExt cx="0" cy="0"/>
        </a:xfrm>
      </p:grpSpPr>
    </p:spTree>
    <p:extLst>
      <p:ext uri="{BB962C8B-B14F-4D97-AF65-F5344CB8AC3E}">
        <p14:creationId xmlns:p14="http://schemas.microsoft.com/office/powerpoint/2010/main" val="48390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40_1#1e9a6ce77?pid=781a01e2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12.下列关于国际减排合作的描述，</a:t>
            </a:r>
            <a:r>
              <a:rPr lang="en-US" altLang="zh-CN" sz="2000" b="0" i="0">
                <a:solidFill>
                  <a:srgbClr val="000000"/>
                </a:solidFill>
                <a:latin typeface="微软雅黑" pitchFamily="34" charset="0"/>
                <a:ea typeface="微软雅黑" pitchFamily="34" charset="-122"/>
                <a:cs typeface="微软雅黑" pitchFamily="34" charset="-120"/>
              </a:rPr>
              <a:t>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1e9a6ce77.bracket?pid=781a01e26&amp;color=0,0,0&amp;vpa=12&amp;vtp=1"/>
          <p:cNvSpPr/>
          <p:nvPr/>
        </p:nvSpPr>
        <p:spPr>
          <a:xfrm>
            <a:off x="585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0_2#1e9a6ce77?pid=781a01e2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610957" algn="l"/>
              </a:tabLst>
            </a:pPr>
            <a:r>
              <a:rPr lang="en-US" altLang="zh-CN" sz="2000" b="0" i="0">
                <a:solidFill>
                  <a:srgbClr val="000000"/>
                </a:solidFill>
                <a:latin typeface="微软雅黑" pitchFamily="34" charset="0"/>
                <a:ea typeface="微软雅黑" pitchFamily="34" charset="-122"/>
                <a:cs typeface="微软雅黑" pitchFamily="34" charset="-120"/>
              </a:rPr>
              <a:t>①全球大量削减工业生产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②大力开发清洁能源</a:t>
            </a:r>
            <a:endParaRPr lang="en-US" altLang="zh-CN" sz="2000" dirty="0"/>
          </a:p>
          <a:p>
            <a:pPr latinLnBrk="1">
              <a:lnSpc>
                <a:spcPts val="3400"/>
              </a:lnSpc>
              <a:tabLst>
                <a:tab pos="56109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禁止乱砍滥伐</a:t>
            </a:r>
            <a:r>
              <a:rPr lang="en-US" altLang="zh-CN" sz="2000" b="0" i="0">
                <a:solidFill>
                  <a:srgbClr val="000000"/>
                </a:solidFill>
                <a:latin typeface="微软雅黑" pitchFamily="34" charset="0"/>
                <a:ea typeface="微软雅黑" pitchFamily="34" charset="-122"/>
                <a:cs typeface="微软雅黑" pitchFamily="34" charset="-120"/>
              </a:rPr>
              <a:t>，积极植树造林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加强国际合作</a:t>
            </a:r>
            <a:r>
              <a:rPr lang="en-US" altLang="zh-CN" sz="2000" b="0" i="0">
                <a:solidFill>
                  <a:srgbClr val="000000"/>
                </a:solidFill>
                <a:latin typeface="微软雅黑" pitchFamily="34" charset="0"/>
                <a:ea typeface="微软雅黑" pitchFamily="34" charset="-122"/>
                <a:cs typeface="微软雅黑" pitchFamily="34" charset="-120"/>
              </a:rPr>
              <a:t>，减少碳排放</a:t>
            </a:r>
            <a:endParaRPr lang="en-US" altLang="zh-CN" sz="2000" dirty="0"/>
          </a:p>
        </p:txBody>
      </p:sp>
      <p:sp>
        <p:nvSpPr>
          <p:cNvPr id="5" name="QC_6_BD.40_3#1e9a6ce77.choices?pid=781a01e26&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5_BD.1_1#74ff4a4e3?htil=1&amp;pid=5dca82b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26301" y="1026864"/>
            <a:ext cx="2770632"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_2#74ff4a4e3?htil=1&amp;pid=5dca82b98&amp;color=0,0,0&amp;vtp=1&amp;bt=1&amp;bbb=1&amp;hb=1"/>
          <p:cNvSpPr/>
          <p:nvPr/>
        </p:nvSpPr>
        <p:spPr>
          <a:xfrm>
            <a:off x="722376" y="972000"/>
            <a:ext cx="7845552"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[山东威海2024高二月考]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自然环境中的物质处于不断的循环运动中</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下图示意碳循环过程</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2_1#522ff8752?htil=1&amp;pid=74ff4a4e3&amp;color=0,0,0&amp;vtp=1&amp;bbb=1"/>
          <p:cNvSpPr/>
          <p:nvPr/>
        </p:nvSpPr>
        <p:spPr>
          <a:xfrm>
            <a:off x="722376" y="1869255"/>
            <a:ext cx="7845552"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_2#522ff8752.choices?htil=1&amp;pid=74ff4a4e3&amp;color=0,0,0&amp;vtp=1&amp;bbb=1&amp;hb=1"/>
          <p:cNvSpPr/>
          <p:nvPr/>
        </p:nvSpPr>
        <p:spPr>
          <a:xfrm>
            <a:off x="722376" y="2332043"/>
            <a:ext cx="7845552" cy="1783334"/>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A.①</a:t>
            </a:r>
            <a:r>
              <a:rPr lang="en-US" altLang="zh-CN" sz="2000" b="0" i="0" dirty="0" err="1">
                <a:solidFill>
                  <a:srgbClr val="000000"/>
                </a:solidFill>
                <a:latin typeface="微软雅黑" pitchFamily="34" charset="0"/>
                <a:ea typeface="微软雅黑" pitchFamily="34" charset="-122"/>
                <a:cs typeface="微软雅黑" pitchFamily="34" charset="-120"/>
              </a:rPr>
              <a:t>可降低温室气体浓度</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B.②</a:t>
            </a:r>
            <a:r>
              <a:rPr lang="en-US" altLang="zh-CN" sz="2000" b="0" i="0" dirty="0" err="1">
                <a:solidFill>
                  <a:srgbClr val="000000"/>
                </a:solidFill>
                <a:latin typeface="微软雅黑" pitchFamily="34" charset="0"/>
                <a:ea typeface="微软雅黑" pitchFamily="34" charset="-122"/>
                <a:cs typeface="微软雅黑" pitchFamily="34" charset="-120"/>
              </a:rPr>
              <a:t>为植物的固碳作用</a:t>
            </a:r>
            <a:endParaRPr lang="en-US" altLang="zh-CN" sz="2000" dirty="0"/>
          </a:p>
          <a:p>
            <a:pPr latinLnBrk="1">
              <a:lnSpc>
                <a:spcPts val="37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C.③</a:t>
            </a:r>
            <a:r>
              <a:rPr lang="en-US" altLang="zh-CN" sz="2000" b="0" i="0" dirty="0" err="1">
                <a:solidFill>
                  <a:srgbClr val="000000"/>
                </a:solidFill>
                <a:latin typeface="微软雅黑" pitchFamily="34" charset="0"/>
                <a:ea typeface="微软雅黑" pitchFamily="34" charset="-122"/>
                <a:cs typeface="微软雅黑" pitchFamily="34" charset="-120"/>
              </a:rPr>
              <a:t>为海洋的碳排放</a:t>
            </a:r>
            <a:r>
              <a:rPr lang="en-US" altLang="zh-CN" sz="2000" b="0" i="0" spc="-10300" dirty="0">
                <a:solidFill>
                  <a:srgbClr val="000000"/>
                </a:solidFill>
                <a:latin typeface="SimSun" pitchFamily="34" charset="0"/>
                <a:ea typeface="SimSun" pitchFamily="34" charset="-122"/>
                <a:cs typeface="SimSun" pitchFamily="34" charset="-120"/>
              </a:rPr>
              <a:t>	</a:t>
            </a:r>
          </a:p>
          <a:p>
            <a:pPr latinLnBrk="1">
              <a:lnSpc>
                <a:spcPts val="37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D.④</a:t>
            </a:r>
            <a:r>
              <a:rPr lang="en-US" altLang="zh-CN" sz="2000" b="0" i="0" dirty="0" err="1">
                <a:solidFill>
                  <a:srgbClr val="000000"/>
                </a:solidFill>
                <a:latin typeface="微软雅黑" pitchFamily="34" charset="0"/>
                <a:ea typeface="微软雅黑" pitchFamily="34" charset="-122"/>
                <a:cs typeface="微软雅黑" pitchFamily="34" charset="-120"/>
              </a:rPr>
              <a:t>为水圈与大气圈的碳交换</a:t>
            </a:r>
            <a:endParaRPr lang="en-US" altLang="zh-CN" sz="2000" dirty="0"/>
          </a:p>
        </p:txBody>
      </p:sp>
      <p:sp>
        <p:nvSpPr>
          <p:cNvPr id="6" name="QC_6_AN.3_1#522ff8752.bracket?pid=74ff4a4e3&amp;color=0,0,0&amp;vpa=1&amp;vtp=1"/>
          <p:cNvSpPr/>
          <p:nvPr/>
        </p:nvSpPr>
        <p:spPr>
          <a:xfrm>
            <a:off x="1641539" y="18692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42_1#1e9a6ce77?vop=1&amp;pid=781a01e2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本题考查实现国际减排合作的途径。</a:t>
            </a:r>
            <a:r>
              <a:rPr lang="en-US" altLang="zh-CN" sz="2000" b="0" i="0">
                <a:solidFill>
                  <a:srgbClr val="000000"/>
                </a:solidFill>
                <a:latin typeface="微软雅黑" pitchFamily="34" charset="0"/>
                <a:ea typeface="微软雅黑" pitchFamily="34" charset="-122"/>
                <a:cs typeface="微软雅黑" pitchFamily="34" charset="-120"/>
              </a:rPr>
              <a:t>传统能源的利用会向大气中排放二氧化碳等温室气体，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大力开发清洁能源以及加强国际合作</a:t>
            </a:r>
            <a:r>
              <a:rPr lang="en-US" altLang="zh-CN" sz="2000" b="0" i="0" dirty="0">
                <a:solidFill>
                  <a:srgbClr val="000000"/>
                </a:solidFill>
                <a:latin typeface="微软雅黑" pitchFamily="34" charset="0"/>
                <a:ea typeface="微软雅黑" pitchFamily="34" charset="-122"/>
                <a:cs typeface="微软雅黑" pitchFamily="34" charset="-120"/>
              </a:rPr>
              <a:t>，减少碳排放等均有助于国际碳减排合作，②④正确</a:t>
            </a:r>
            <a:r>
              <a:rPr lang="en-US" altLang="zh-CN" sz="2000" b="0" i="0">
                <a:solidFill>
                  <a:srgbClr val="000000"/>
                </a:solidFill>
                <a:latin typeface="微软雅黑" pitchFamily="34" charset="0"/>
                <a:ea typeface="微软雅黑" pitchFamily="34" charset="-122"/>
                <a:cs typeface="微软雅黑" pitchFamily="34" charset="-120"/>
              </a:rPr>
              <a:t>。大量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削减工业生产不利于经济发展</a:t>
            </a:r>
            <a:r>
              <a:rPr lang="en-US" altLang="zh-CN" sz="2000" b="0" i="0" dirty="0">
                <a:solidFill>
                  <a:srgbClr val="000000"/>
                </a:solidFill>
                <a:latin typeface="微软雅黑" pitchFamily="34" charset="0"/>
                <a:ea typeface="微软雅黑" pitchFamily="34" charset="-122"/>
                <a:cs typeface="微软雅黑" pitchFamily="34" charset="-120"/>
              </a:rPr>
              <a:t>，①错误。禁止乱砍滥伐，</a:t>
            </a:r>
            <a:r>
              <a:rPr lang="en-US" altLang="zh-CN" sz="2000" b="0" i="0">
                <a:solidFill>
                  <a:srgbClr val="000000"/>
                </a:solidFill>
                <a:latin typeface="微软雅黑" pitchFamily="34" charset="0"/>
                <a:ea typeface="微软雅黑" pitchFamily="34" charset="-122"/>
                <a:cs typeface="微软雅黑" pitchFamily="34" charset="-120"/>
              </a:rPr>
              <a:t>积极植树造林虽有助于吸收二氧化碳，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但本题强调的是</a:t>
            </a:r>
            <a:r>
              <a:rPr lang="en-US" altLang="zh-CN" sz="2000" b="0" i="0" dirty="0">
                <a:solidFill>
                  <a:srgbClr val="000000"/>
                </a:solidFill>
                <a:latin typeface="微软雅黑" pitchFamily="34" charset="0"/>
                <a:ea typeface="微软雅黑" pitchFamily="34" charset="-122"/>
                <a:cs typeface="微软雅黑" pitchFamily="34" charset="-120"/>
              </a:rPr>
              <a:t>“减排”，③错误。故选C。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C_3#a1a1580a8.fixed?pid=df4eeb8d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a1a1580a8.fixed?pid=df4eeb8d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碳排放与国际减排合作</a:t>
            </a:r>
            <a:endParaRPr lang="en-US" altLang="zh-CN" sz="4400" dirty="0"/>
          </a:p>
        </p:txBody>
      </p:sp>
      <p:pic>
        <p:nvPicPr>
          <p:cNvPr id="4" name="C_3#a1a1580a8.fixed?pid=df4eeb8d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1a1580a8.fixed?pid=df4eeb8d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0306F-5EFF-3B3A-5BF6-4D1AA2745A29}"/>
            </a:ext>
          </a:extLst>
        </p:cNvPr>
        <p:cNvGrpSpPr/>
        <p:nvPr/>
      </p:nvGrpSpPr>
      <p:grpSpPr>
        <a:xfrm>
          <a:off x="0" y="0"/>
          <a:ext cx="0" cy="0"/>
          <a:chOff x="0" y="0"/>
          <a:chExt cx="0" cy="0"/>
        </a:xfrm>
      </p:grpSpPr>
    </p:spTree>
    <p:extLst>
      <p:ext uri="{BB962C8B-B14F-4D97-AF65-F5344CB8AC3E}">
        <p14:creationId xmlns:p14="http://schemas.microsoft.com/office/powerpoint/2010/main" val="26354454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4_BD.43_1#4e0a01f91?pid=a1a1580a8&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[福建三明2025高二期末]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人类福祉碳强度</a:t>
            </a:r>
            <a:r>
              <a:rPr lang="en-US" altLang="zh-CN" sz="2000" b="0" i="0" dirty="0">
                <a:solidFill>
                  <a:srgbClr val="000000"/>
                </a:solidFill>
                <a:latin typeface="Times New Roman" pitchFamily="34" charset="0"/>
                <a:ea typeface="KaiTi" pitchFamily="34" charset="-122"/>
                <a:cs typeface="Times New Roman" pitchFamily="34" charset="-120"/>
              </a:rPr>
              <a:t>（CIWB</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是衡量区域在实现人类福祉过程中碳排放强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度的指标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净人均二氧化碳排放指数</a:t>
            </a:r>
            <a:r>
              <a:rPr lang="en-US" altLang="zh-CN" sz="2000" b="0" i="0" dirty="0">
                <a:solidFill>
                  <a:srgbClr val="000000"/>
                </a:solidFill>
                <a:latin typeface="Times New Roman" pitchFamily="34" charset="0"/>
                <a:ea typeface="KaiTi" pitchFamily="34" charset="-122"/>
                <a:cs typeface="Times New Roman" pitchFamily="34" charset="-120"/>
              </a:rPr>
              <a:t>（NPC）</a:t>
            </a:r>
            <a:r>
              <a:rPr lang="en-US" altLang="zh-CN" sz="2000" b="0" i="0" dirty="0">
                <a:solidFill>
                  <a:srgbClr val="000000"/>
                </a:solidFill>
                <a:latin typeface="微软雅黑" pitchFamily="34" charset="0"/>
                <a:ea typeface="楷体" pitchFamily="34" charset="-122"/>
                <a:cs typeface="微软雅黑" pitchFamily="34" charset="-120"/>
              </a:rPr>
              <a:t>是衡量一个国家或地区在考虑碳汇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如森林吸收</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实际由人类活动净排放到大气中的二氧化碳人均量的指标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人类发展指数</a:t>
            </a:r>
            <a:r>
              <a:rPr lang="en-US" altLang="zh-CN" sz="2000" b="0" i="0" dirty="0">
                <a:solidFill>
                  <a:srgbClr val="000000"/>
                </a:solidFill>
                <a:latin typeface="Times New Roman" pitchFamily="34" charset="0"/>
                <a:ea typeface="KaiTi" pitchFamily="34" charset="-122"/>
                <a:cs typeface="Times New Roman" pitchFamily="34" charset="-120"/>
              </a:rPr>
              <a:t>（HDI</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可衡量一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个国家或地区的全面发展水平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主要由健康长寿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知识的获取和生活水平三部分构成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其相关关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系为</a:t>
            </a:r>
            <a:r>
              <a:rPr lang="en-US" altLang="zh-CN" sz="2000" b="0" i="0" dirty="0">
                <a:solidFill>
                  <a:srgbClr val="000000"/>
                </a:solidFill>
                <a:latin typeface="Times New Roman" pitchFamily="34" charset="0"/>
                <a:ea typeface="KaiTi" pitchFamily="34" charset="-122"/>
                <a:cs typeface="Times New Roman" pitchFamily="34" charset="-120"/>
              </a:rPr>
              <a:t>CIWB=NPC/HDI。</a:t>
            </a:r>
            <a:r>
              <a:rPr lang="en-US" altLang="zh-CN" sz="2000" b="0" i="0" dirty="0">
                <a:solidFill>
                  <a:srgbClr val="000000"/>
                </a:solidFill>
                <a:latin typeface="微软雅黑" pitchFamily="34" charset="0"/>
                <a:ea typeface="楷体" pitchFamily="34" charset="-122"/>
                <a:cs typeface="微软雅黑" pitchFamily="34" charset="-120"/>
              </a:rPr>
              <a:t>下图展示了</a:t>
            </a:r>
            <a:r>
              <a:rPr lang="en-US" altLang="zh-CN" sz="2000" b="0" i="0" dirty="0">
                <a:solidFill>
                  <a:srgbClr val="000000"/>
                </a:solidFill>
                <a:latin typeface="Times New Roman" pitchFamily="34" charset="0"/>
                <a:ea typeface="KaiTi" pitchFamily="34" charset="-122"/>
                <a:cs typeface="Times New Roman" pitchFamily="34" charset="-120"/>
              </a:rPr>
              <a:t>2011—2020</a:t>
            </a:r>
            <a:r>
              <a:rPr lang="en-US" altLang="zh-CN" sz="2000" b="0" i="0" dirty="0">
                <a:solidFill>
                  <a:srgbClr val="000000"/>
                </a:solidFill>
                <a:latin typeface="微软雅黑" pitchFamily="34" charset="0"/>
                <a:ea typeface="楷体" pitchFamily="34" charset="-122"/>
                <a:cs typeface="微软雅黑" pitchFamily="34" charset="-120"/>
              </a:rPr>
              <a:t>年中国各地人类福祉碳强度</a:t>
            </a:r>
            <a:r>
              <a:rPr lang="en-US" altLang="zh-CN" sz="2000" b="0" i="0" dirty="0">
                <a:solidFill>
                  <a:srgbClr val="000000"/>
                </a:solidFill>
                <a:latin typeface="Times New Roman" pitchFamily="34" charset="0"/>
                <a:ea typeface="KaiTi" pitchFamily="34" charset="-122"/>
                <a:cs typeface="Times New Roman" pitchFamily="34" charset="-120"/>
              </a:rPr>
              <a:t>（CIWB）</a:t>
            </a:r>
            <a:r>
              <a:rPr lang="en-US" altLang="zh-CN" sz="2000" b="0" i="0">
                <a:solidFill>
                  <a:srgbClr val="000000"/>
                </a:solidFill>
                <a:latin typeface="微软雅黑" pitchFamily="34" charset="0"/>
                <a:ea typeface="楷体" pitchFamily="34" charset="-122"/>
                <a:cs typeface="微软雅黑" pitchFamily="34" charset="-120"/>
              </a:rPr>
              <a:t>时空格局</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4_BD.43_3#4e0a01f91?htil=1&amp;pid=a1a1580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057400" y="3796734"/>
            <a:ext cx="2706624"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43_4#4e0a01f91?htil=1&amp;pid=a1a1580a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15784" y="3778446"/>
            <a:ext cx="2734056"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4_1#ef9dc0e87?pid=4e0a01f9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1.关于2011—2020</a:t>
            </a:r>
            <a:r>
              <a:rPr lang="en-US" altLang="zh-CN" sz="2000" b="0" i="0">
                <a:solidFill>
                  <a:srgbClr val="000000"/>
                </a:solidFill>
                <a:latin typeface="微软雅黑" pitchFamily="34" charset="0"/>
                <a:ea typeface="微软雅黑" pitchFamily="34" charset="-122"/>
                <a:cs typeface="微软雅黑" pitchFamily="34" charset="-120"/>
              </a:rPr>
              <a:t>年我国省域人类福祉碳强度的描述正确的是(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ef9dc0e87.bracket?pid=4e0a01f91&amp;color=0,0,0&amp;vpa=13&amp;vtp=1"/>
          <p:cNvSpPr/>
          <p:nvPr/>
        </p:nvSpPr>
        <p:spPr>
          <a:xfrm>
            <a:off x="7923276"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4_2#ef9dc0e87.choices?pid=4e0a01f9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A.东部沿海</a:t>
            </a:r>
            <a:r>
              <a:rPr lang="en-US" altLang="zh-CN" sz="2000" b="0" i="0">
                <a:solidFill>
                  <a:srgbClr val="000000"/>
                </a:solidFill>
                <a:latin typeface="微软雅黑" pitchFamily="34" charset="0"/>
                <a:ea typeface="微软雅黑" pitchFamily="34" charset="-122"/>
                <a:cs typeface="微软雅黑" pitchFamily="34" charset="-120"/>
              </a:rPr>
              <a:t>CIWB下降多于中西部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.全国所有地区CIWB均呈现下降趋势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.青藏高原地区</a:t>
            </a:r>
            <a:r>
              <a:rPr lang="en-US" altLang="zh-CN" sz="2000" b="0" i="0">
                <a:solidFill>
                  <a:srgbClr val="000000"/>
                </a:solidFill>
                <a:latin typeface="微软雅黑" pitchFamily="34" charset="0"/>
                <a:ea typeface="微软雅黑" pitchFamily="34" charset="-122"/>
                <a:cs typeface="微软雅黑" pitchFamily="34" charset="-120"/>
              </a:rPr>
              <a:t>CIWB始终保持全国最低值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.东北三省CIWB始终保持“南高北低”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6_1#ef9dc0e87?vop=1&amp;pid=4e0a01f9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本题考查读图分析能力。读图可知，东部沿海大部分地区CIWB不变</a:t>
            </a:r>
            <a:r>
              <a:rPr lang="en-US" altLang="zh-CN" sz="2000" b="0" i="0">
                <a:solidFill>
                  <a:srgbClr val="000000"/>
                </a:solidFill>
                <a:latin typeface="微软雅黑" pitchFamily="34" charset="0"/>
                <a:ea typeface="微软雅黑" pitchFamily="34" charset="-122"/>
                <a:cs typeface="微软雅黑" pitchFamily="34" charset="-120"/>
              </a:rPr>
              <a:t>，而中西部地区大多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降低</a:t>
            </a:r>
            <a:r>
              <a:rPr lang="en-US" altLang="zh-CN" sz="2000" b="0" i="0" dirty="0">
                <a:solidFill>
                  <a:srgbClr val="000000"/>
                </a:solidFill>
                <a:latin typeface="微软雅黑" pitchFamily="34" charset="0"/>
                <a:ea typeface="微软雅黑" pitchFamily="34" charset="-122"/>
                <a:cs typeface="微软雅黑" pitchFamily="34" charset="-120"/>
              </a:rPr>
              <a:t>，A错误；并非所有地区CIWB均呈下降趋势，如辽宁、内蒙古等基本不变，B错误</a:t>
            </a:r>
            <a:r>
              <a:rPr lang="en-US" altLang="zh-CN" sz="2000" b="0" i="0">
                <a:solidFill>
                  <a:srgbClr val="000000"/>
                </a:solidFill>
                <a:latin typeface="微软雅黑" pitchFamily="34" charset="0"/>
                <a:ea typeface="微软雅黑" pitchFamily="34" charset="-122"/>
                <a:cs typeface="微软雅黑" pitchFamily="34" charset="-120"/>
              </a:rPr>
              <a:t>；青藏高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原地区的青海省</a:t>
            </a:r>
            <a:r>
              <a:rPr lang="en-US" altLang="zh-CN" sz="2000" b="0" i="0" dirty="0">
                <a:solidFill>
                  <a:srgbClr val="000000"/>
                </a:solidFill>
                <a:latin typeface="微软雅黑" pitchFamily="34" charset="0"/>
                <a:ea typeface="微软雅黑" pitchFamily="34" charset="-122"/>
                <a:cs typeface="微软雅黑" pitchFamily="34" charset="-120"/>
              </a:rPr>
              <a:t>2011年到2020年CIWB数值降低，但依然较高，而西藏无数据</a:t>
            </a:r>
            <a:r>
              <a:rPr lang="en-US" altLang="zh-CN" sz="2000" b="0" i="0">
                <a:solidFill>
                  <a:srgbClr val="000000"/>
                </a:solidFill>
                <a:latin typeface="微软雅黑" pitchFamily="34" charset="0"/>
                <a:ea typeface="微软雅黑" pitchFamily="34" charset="-122"/>
                <a:cs typeface="微软雅黑" pitchFamily="34" charset="-120"/>
              </a:rPr>
              <a:t>，不能说明青藏高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原地区</a:t>
            </a:r>
            <a:r>
              <a:rPr lang="en-US" altLang="zh-CN" sz="2000" b="0" i="0" dirty="0">
                <a:solidFill>
                  <a:srgbClr val="000000"/>
                </a:solidFill>
                <a:latin typeface="微软雅黑" pitchFamily="34" charset="0"/>
                <a:ea typeface="微软雅黑" pitchFamily="34" charset="-122"/>
                <a:cs typeface="微软雅黑" pitchFamily="34" charset="-120"/>
              </a:rPr>
              <a:t>CIWB始终最低，C错误；辽宁的CIWB高于吉林和黑龙江，东北三省CIWB始终保持</a:t>
            </a:r>
            <a:r>
              <a:rPr lang="en-US" altLang="zh-CN" sz="2000" b="0" i="0">
                <a:solidFill>
                  <a:srgbClr val="000000"/>
                </a:solidFill>
                <a:latin typeface="微软雅黑" pitchFamily="34" charset="0"/>
                <a:ea typeface="微软雅黑" pitchFamily="34" charset="-122"/>
                <a:cs typeface="微软雅黑" pitchFamily="34" charset="-120"/>
              </a:rPr>
              <a:t>“南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高北低</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CD0CF-29C3-9466-0FD0-4B4E2484282A}"/>
            </a:ext>
          </a:extLst>
        </p:cNvPr>
        <p:cNvGrpSpPr/>
        <p:nvPr/>
      </p:nvGrpSpPr>
      <p:grpSpPr>
        <a:xfrm>
          <a:off x="0" y="0"/>
          <a:ext cx="0" cy="0"/>
          <a:chOff x="0" y="0"/>
          <a:chExt cx="0" cy="0"/>
        </a:xfrm>
      </p:grpSpPr>
    </p:spTree>
    <p:extLst>
      <p:ext uri="{BB962C8B-B14F-4D97-AF65-F5344CB8AC3E}">
        <p14:creationId xmlns:p14="http://schemas.microsoft.com/office/powerpoint/2010/main" val="40039088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47_1#a42632e40?pid=4e0a01f9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2.2011—2020年，云南、贵州人类福祉碳强度降低十分明显，</a:t>
            </a:r>
            <a:r>
              <a:rPr lang="en-US" altLang="zh-CN" sz="2000" b="0" i="0">
                <a:solidFill>
                  <a:srgbClr val="000000"/>
                </a:solidFill>
                <a:latin typeface="微软雅黑" pitchFamily="34" charset="0"/>
                <a:ea typeface="微软雅黑" pitchFamily="34" charset="-122"/>
                <a:cs typeface="微软雅黑" pitchFamily="34" charset="-120"/>
              </a:rPr>
              <a:t>关键在于(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a42632e40.bracket?pid=4e0a01f91&amp;color=0,0,0&amp;vpa=14&amp;vtp=1"/>
          <p:cNvSpPr/>
          <p:nvPr/>
        </p:nvSpPr>
        <p:spPr>
          <a:xfrm>
            <a:off x="895197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a42632e40.choices?pid=4e0a01f9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A.资源大量开发</a:t>
            </a:r>
            <a:r>
              <a:rPr lang="en-US" altLang="zh-CN" sz="2000" b="0" i="0">
                <a:solidFill>
                  <a:srgbClr val="000000"/>
                </a:solidFill>
                <a:latin typeface="微软雅黑" pitchFamily="34" charset="0"/>
                <a:ea typeface="微软雅黑" pitchFamily="34" charset="-122"/>
                <a:cs typeface="微软雅黑" pitchFamily="34" charset="-120"/>
              </a:rPr>
              <a:t>，促进经济发展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.节能减排推进产业结构优化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.HDI提升明显快于</a:t>
            </a:r>
            <a:r>
              <a:rPr lang="en-US" altLang="zh-CN" sz="2000" b="0" i="0">
                <a:solidFill>
                  <a:srgbClr val="000000"/>
                </a:solidFill>
                <a:latin typeface="微软雅黑" pitchFamily="34" charset="0"/>
                <a:ea typeface="微软雅黑" pitchFamily="34" charset="-122"/>
                <a:cs typeface="微软雅黑" pitchFamily="34" charset="-120"/>
              </a:rPr>
              <a:t>NPC增长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.不断优化地区能源消费结构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9_1#a42632e40?vop=1&amp;pid=4e0a01f9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本题考查全球气候变暖的影响因素。结合材料可知，CIWB=NPC/HDI，HDI</a:t>
            </a:r>
            <a:r>
              <a:rPr lang="en-US" altLang="zh-CN" sz="2000" b="0" i="0">
                <a:solidFill>
                  <a:srgbClr val="000000"/>
                </a:solidFill>
                <a:latin typeface="微软雅黑" pitchFamily="34" charset="0"/>
                <a:ea typeface="微软雅黑" pitchFamily="34" charset="-122"/>
                <a:cs typeface="微软雅黑" pitchFamily="34" charset="-120"/>
              </a:rPr>
              <a:t>提升快于NP</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增长会导致CIWB降低，C正确；资源大量开发、产业结构优化及能源消费结构优化对</a:t>
            </a:r>
            <a:r>
              <a:rPr lang="en-US" altLang="zh-CN" sz="2000" b="0" i="0">
                <a:solidFill>
                  <a:srgbClr val="000000"/>
                </a:solidFill>
                <a:latin typeface="微软雅黑" pitchFamily="34" charset="0"/>
                <a:ea typeface="微软雅黑" pitchFamily="34" charset="-122"/>
                <a:cs typeface="微软雅黑" pitchFamily="34" charset="-120"/>
              </a:rPr>
              <a:t>NPC和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HDI</a:t>
            </a:r>
            <a:r>
              <a:rPr lang="en-US" altLang="zh-CN" sz="2000" b="0" i="0" dirty="0">
                <a:solidFill>
                  <a:srgbClr val="000000"/>
                </a:solidFill>
                <a:latin typeface="微软雅黑" pitchFamily="34" charset="0"/>
                <a:ea typeface="微软雅黑" pitchFamily="34" charset="-122"/>
                <a:cs typeface="微软雅黑" pitchFamily="34" charset="-120"/>
              </a:rPr>
              <a:t>的影响程度无法判断，即无法推断其对CIWB的影响程度，A、B、D错误。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2#a42632e40?vop=1&amp;pid=4e0a01f91&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人类福祉碳强度（CIWB）</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人类福祉碳强度</a:t>
            </a:r>
            <a:r>
              <a:rPr lang="en-US" altLang="zh-CN" sz="2000" b="0" i="0" dirty="0">
                <a:solidFill>
                  <a:srgbClr val="000000"/>
                </a:solidFill>
                <a:latin typeface="微软雅黑" pitchFamily="34" charset="0"/>
                <a:ea typeface="微软雅黑" pitchFamily="34" charset="-122"/>
                <a:cs typeface="微软雅黑" pitchFamily="34" charset="-120"/>
              </a:rPr>
              <a:t>（CIWB）受人类发展指数（HDI）和净人均二氧化碳排放指数（NPC</a:t>
            </a:r>
            <a:r>
              <a:rPr lang="en-US" altLang="zh-CN" sz="2000" b="0" i="0">
                <a:solidFill>
                  <a:srgbClr val="000000"/>
                </a:solidFill>
                <a:latin typeface="微软雅黑" pitchFamily="34" charset="0"/>
                <a:ea typeface="微软雅黑" pitchFamily="34" charset="-122"/>
                <a:cs typeface="微软雅黑" pitchFamily="34" charset="-120"/>
              </a:rPr>
              <a:t>）共同影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。HDI涉及经济、教育、健康等社会发展水平，NPC与能源消费、产业结构、</a:t>
            </a:r>
            <a:r>
              <a:rPr lang="en-US" altLang="zh-CN" sz="2000" b="0" i="0">
                <a:solidFill>
                  <a:srgbClr val="000000"/>
                </a:solidFill>
                <a:latin typeface="微软雅黑" pitchFamily="34" charset="0"/>
                <a:ea typeface="微软雅黑" pitchFamily="34" charset="-122"/>
                <a:cs typeface="微软雅黑" pitchFamily="34" charset="-120"/>
              </a:rPr>
              <a:t>技术水平相关。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当</a:t>
            </a:r>
            <a:r>
              <a:rPr lang="en-US" altLang="zh-CN" sz="2000" b="0" i="0" dirty="0">
                <a:solidFill>
                  <a:srgbClr val="000000"/>
                </a:solidFill>
                <a:latin typeface="微软雅黑" pitchFamily="34" charset="0"/>
                <a:ea typeface="微软雅黑" pitchFamily="34" charset="-122"/>
                <a:cs typeface="微软雅黑" pitchFamily="34" charset="-120"/>
              </a:rPr>
              <a:t>HDI增长快于NPC增长时，CIWB降低，反之则提高，两者的增速差异是核心影响因素。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522ff8752?vop=1&amp;pid=74ff4a4e3&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本题考查碳循环的各个环节。①表示燃烧化石燃料排放二氧化碳，</a:t>
            </a:r>
            <a:r>
              <a:rPr lang="en-US" altLang="zh-CN" sz="2000" b="0" i="0">
                <a:solidFill>
                  <a:srgbClr val="000000"/>
                </a:solidFill>
                <a:latin typeface="微软雅黑" pitchFamily="34" charset="0"/>
                <a:ea typeface="微软雅黑" pitchFamily="34" charset="-122"/>
                <a:cs typeface="微软雅黑" pitchFamily="34" charset="-120"/>
              </a:rPr>
              <a:t>会增加温室气体浓度，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错误；②为植物的固碳作用，植物通过光合作用能够吸收二氧化碳，B正确；</a:t>
            </a:r>
            <a:r>
              <a:rPr lang="en-US" altLang="zh-CN" sz="2000" b="0" i="0">
                <a:solidFill>
                  <a:srgbClr val="000000"/>
                </a:solidFill>
                <a:latin typeface="微软雅黑" pitchFamily="34" charset="0"/>
                <a:ea typeface="微软雅黑" pitchFamily="34" charset="-122"/>
                <a:cs typeface="微软雅黑" pitchFamily="34" charset="-120"/>
              </a:rPr>
              <a:t>③为海洋对二氧化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碳的吸收</a:t>
            </a:r>
            <a:r>
              <a:rPr lang="en-US" altLang="zh-CN" sz="2000" b="0" i="0" dirty="0">
                <a:solidFill>
                  <a:srgbClr val="000000"/>
                </a:solidFill>
                <a:latin typeface="微软雅黑" pitchFamily="34" charset="0"/>
                <a:ea typeface="微软雅黑" pitchFamily="34" charset="-122"/>
                <a:cs typeface="微软雅黑" pitchFamily="34" charset="-120"/>
              </a:rPr>
              <a:t>，C错误；④为火山活动排放二氧化碳，D错误。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4049C6-733B-3AA4-DACD-987014F38707}"/>
            </a:ext>
          </a:extLst>
        </p:cNvPr>
        <p:cNvGrpSpPr/>
        <p:nvPr/>
      </p:nvGrpSpPr>
      <p:grpSpPr>
        <a:xfrm>
          <a:off x="0" y="0"/>
          <a:ext cx="0" cy="0"/>
          <a:chOff x="0" y="0"/>
          <a:chExt cx="0" cy="0"/>
        </a:xfrm>
      </p:grpSpPr>
    </p:spTree>
    <p:extLst>
      <p:ext uri="{BB962C8B-B14F-4D97-AF65-F5344CB8AC3E}">
        <p14:creationId xmlns:p14="http://schemas.microsoft.com/office/powerpoint/2010/main" val="23978315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4_BD.50_1#a5cb9202a?pid=a1a1580a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[陕西榆林2025高二月考]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受全球变暖影响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北极冰冻圈已成为全球温度上升最快的区域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格陵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兰冰盖储存的淡水量约占全球淡水总量的</a:t>
            </a:r>
            <a:r>
              <a:rPr lang="en-US" altLang="zh-CN" sz="2000" b="0" i="0" dirty="0">
                <a:solidFill>
                  <a:srgbClr val="000000"/>
                </a:solidFill>
                <a:latin typeface="Times New Roman" pitchFamily="34" charset="0"/>
                <a:ea typeface="KaiTi" pitchFamily="34" charset="-122"/>
                <a:cs typeface="Times New Roman" pitchFamily="34" charset="-120"/>
              </a:rPr>
              <a:t>5.4％，</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近年来受大气黑碳沉降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冰川藻类繁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殖等因素影响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冰盖表面消融速度显著加快</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51_1#c24fe3674?pid=a5cb9202a&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大气黑碳沉降和冰川藻类增加会导致(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2_1#c24fe3674.bracket?pid=a5cb9202a&amp;color=0,0,0&amp;vpa=15&amp;vtp=1"/>
          <p:cNvSpPr/>
          <p:nvPr/>
        </p:nvSpPr>
        <p:spPr>
          <a:xfrm>
            <a:off x="5184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51_2#c24fe3674.choices?pid=a5cb9202a&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.太阳辐射增加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B.大气辐射减弱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C.冰面辐射减弱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.冰面反射减弱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53_1#c24fe3674?vop=1&amp;pid=a5cb9202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本题考查全球气候变暖的影响因素。太阳辐射到达地球的总量主要由太阳活动决定</a:t>
            </a:r>
            <a:r>
              <a:rPr lang="en-US" altLang="zh-CN" sz="2000" b="0" i="0">
                <a:solidFill>
                  <a:srgbClr val="000000"/>
                </a:solidFill>
                <a:latin typeface="微软雅黑" pitchFamily="34" charset="0"/>
                <a:ea typeface="微软雅黑" pitchFamily="34" charset="-122"/>
                <a:cs typeface="微软雅黑" pitchFamily="34" charset="-120"/>
              </a:rPr>
              <a:t>，大气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黑碳沉降和藻类增加不会增加太阳辐射</a:t>
            </a:r>
            <a:r>
              <a:rPr lang="en-US" altLang="zh-CN" sz="2000" b="0" i="0" dirty="0">
                <a:solidFill>
                  <a:srgbClr val="000000"/>
                </a:solidFill>
                <a:latin typeface="微软雅黑" pitchFamily="34" charset="0"/>
                <a:ea typeface="微软雅黑" pitchFamily="34" charset="-122"/>
                <a:cs typeface="微软雅黑" pitchFamily="34" charset="-120"/>
              </a:rPr>
              <a:t>，A错误；黑碳和藻类覆盖冰面会降低冰面反照率</a:t>
            </a:r>
            <a:r>
              <a:rPr lang="en-US" altLang="zh-CN" sz="2000" b="0" i="0">
                <a:solidFill>
                  <a:srgbClr val="000000"/>
                </a:solidFill>
                <a:latin typeface="微软雅黑" pitchFamily="34" charset="0"/>
                <a:ea typeface="微软雅黑" pitchFamily="34" charset="-122"/>
                <a:cs typeface="微软雅黑" pitchFamily="34" charset="-120"/>
              </a:rPr>
              <a:t>，减弱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冰面对太阳辐射的反射</a:t>
            </a:r>
            <a:r>
              <a:rPr lang="en-US" altLang="zh-CN" sz="2000" b="0" i="0" dirty="0">
                <a:solidFill>
                  <a:srgbClr val="000000"/>
                </a:solidFill>
                <a:latin typeface="微软雅黑" pitchFamily="34" charset="0"/>
                <a:ea typeface="微软雅黑" pitchFamily="34" charset="-122"/>
                <a:cs typeface="微软雅黑" pitchFamily="34" charset="-120"/>
              </a:rPr>
              <a:t>，冰面吸收更多太阳辐射，D正确；冰面吸收更多热量后，</a:t>
            </a:r>
            <a:r>
              <a:rPr lang="en-US" altLang="zh-CN" sz="2000" b="0" i="0">
                <a:solidFill>
                  <a:srgbClr val="000000"/>
                </a:solidFill>
                <a:latin typeface="微软雅黑" pitchFamily="34" charset="0"/>
                <a:ea typeface="微软雅黑" pitchFamily="34" charset="-122"/>
                <a:cs typeface="微软雅黑" pitchFamily="34" charset="-120"/>
              </a:rPr>
              <a:t>地面辐射增强，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大气吸收的地面辐射增加</a:t>
            </a:r>
            <a:r>
              <a:rPr lang="en-US" altLang="zh-CN" sz="2000" b="0" i="0" dirty="0">
                <a:solidFill>
                  <a:srgbClr val="000000"/>
                </a:solidFill>
                <a:latin typeface="微软雅黑" pitchFamily="34" charset="0"/>
                <a:ea typeface="微软雅黑" pitchFamily="34" charset="-122"/>
                <a:cs typeface="微软雅黑" pitchFamily="34" charset="-120"/>
              </a:rPr>
              <a:t>，大气辐射应增强，B错误</a:t>
            </a:r>
            <a:r>
              <a:rPr lang="en-US" altLang="zh-CN" sz="2000" b="0" i="0">
                <a:solidFill>
                  <a:srgbClr val="000000"/>
                </a:solidFill>
                <a:latin typeface="微软雅黑" pitchFamily="34" charset="0"/>
                <a:ea typeface="微软雅黑" pitchFamily="34" charset="-122"/>
                <a:cs typeface="微软雅黑" pitchFamily="34" charset="-120"/>
              </a:rPr>
              <a:t>；冰面吸收更多太阳辐射会导致冰面温度升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，冰面辐射增强，C错误。故选D。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76B82-8866-5F47-EACF-5C89F1F2FF2F}"/>
            </a:ext>
          </a:extLst>
        </p:cNvPr>
        <p:cNvGrpSpPr/>
        <p:nvPr/>
      </p:nvGrpSpPr>
      <p:grpSpPr>
        <a:xfrm>
          <a:off x="0" y="0"/>
          <a:ext cx="0" cy="0"/>
          <a:chOff x="0" y="0"/>
          <a:chExt cx="0" cy="0"/>
        </a:xfrm>
      </p:grpSpPr>
    </p:spTree>
    <p:extLst>
      <p:ext uri="{BB962C8B-B14F-4D97-AF65-F5344CB8AC3E}">
        <p14:creationId xmlns:p14="http://schemas.microsoft.com/office/powerpoint/2010/main" val="1343570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BD.54_1#51a309ecd?pid=a5cb9202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4.长期来看，</a:t>
            </a:r>
            <a:r>
              <a:rPr lang="en-US" altLang="zh-CN" sz="2000" b="0" i="0">
                <a:solidFill>
                  <a:srgbClr val="000000"/>
                </a:solidFill>
                <a:latin typeface="微软雅黑" pitchFamily="34" charset="0"/>
                <a:ea typeface="微软雅黑" pitchFamily="34" charset="-122"/>
                <a:cs typeface="微软雅黑" pitchFamily="34" charset="-120"/>
              </a:rPr>
              <a:t>格陵兰冰盖消融的影响最可能是(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51a309ecd.bracket?pid=a5cb9202a&amp;color=0,0,0&amp;vpa=16&amp;vtp=1"/>
          <p:cNvSpPr/>
          <p:nvPr/>
        </p:nvSpPr>
        <p:spPr>
          <a:xfrm>
            <a:off x="595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4_2#51a309ecd.choices?pid=a5cb9202a&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.陆地淡水储量增加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B.气候稳定性降低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C.极端天气频次减少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.海岸线长度增加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AS.56_1#51a309ecd?vop=1&amp;pid=a5cb9202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本题考查全球气候变暖对环境的影响。格陵兰冰盖消融会将储存的淡水释放到海洋中</a:t>
            </a:r>
            <a:r>
              <a:rPr lang="en-US" altLang="zh-CN" sz="2000" b="0" i="0">
                <a:solidFill>
                  <a:srgbClr val="000000"/>
                </a:solidFill>
                <a:latin typeface="微软雅黑" pitchFamily="34" charset="0"/>
                <a:ea typeface="微软雅黑" pitchFamily="34" charset="-122"/>
                <a:cs typeface="微软雅黑" pitchFamily="34" charset="-120"/>
              </a:rPr>
              <a:t>，陆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地淡水储量减少</a:t>
            </a:r>
            <a:r>
              <a:rPr lang="en-US" altLang="zh-CN" sz="2000" b="0" i="0" dirty="0">
                <a:solidFill>
                  <a:srgbClr val="000000"/>
                </a:solidFill>
                <a:latin typeface="微软雅黑" pitchFamily="34" charset="0"/>
                <a:ea typeface="微软雅黑" pitchFamily="34" charset="-122"/>
                <a:cs typeface="微软雅黑" pitchFamily="34" charset="-120"/>
              </a:rPr>
              <a:t>，A错误；冰盖消融加剧全球变暖，破坏气候系统的稳定性，</a:t>
            </a:r>
            <a:r>
              <a:rPr lang="en-US" altLang="zh-CN" sz="2000" b="0" i="0">
                <a:solidFill>
                  <a:srgbClr val="000000"/>
                </a:solidFill>
                <a:latin typeface="微软雅黑" pitchFamily="34" charset="0"/>
                <a:ea typeface="微软雅黑" pitchFamily="34" charset="-122"/>
                <a:cs typeface="微软雅黑" pitchFamily="34" charset="-120"/>
              </a:rPr>
              <a:t>导致极端天气频发，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正确，C错误；海平面上升既可能会淹没沿海低地而使海岸线缩短</a:t>
            </a:r>
            <a:r>
              <a:rPr lang="en-US" altLang="zh-CN" sz="2000" b="0" i="0">
                <a:solidFill>
                  <a:srgbClr val="000000"/>
                </a:solidFill>
                <a:latin typeface="微软雅黑" pitchFamily="34" charset="0"/>
                <a:ea typeface="微软雅黑" pitchFamily="34" charset="-122"/>
                <a:cs typeface="微软雅黑" pitchFamily="34" charset="-120"/>
              </a:rPr>
              <a:t>，也可能因增加了海岸线曲折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度而使其增长</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294A1-25E1-0BAB-95D3-9439FCACCE3C}"/>
            </a:ext>
          </a:extLst>
        </p:cNvPr>
        <p:cNvGrpSpPr/>
        <p:nvPr/>
      </p:nvGrpSpPr>
      <p:grpSpPr>
        <a:xfrm>
          <a:off x="0" y="0"/>
          <a:ext cx="0" cy="0"/>
          <a:chOff x="0" y="0"/>
          <a:chExt cx="0" cy="0"/>
        </a:xfrm>
      </p:grpSpPr>
    </p:spTree>
    <p:extLst>
      <p:ext uri="{BB962C8B-B14F-4D97-AF65-F5344CB8AC3E}">
        <p14:creationId xmlns:p14="http://schemas.microsoft.com/office/powerpoint/2010/main" val="17981450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4_BD.57_1#9dd29f449?pid=a1a1580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宁夏地处我国西北干旱半干旱区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植被以荒漠草原为主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黄河由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西向东北流过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a:t>
            </a:r>
            <a:r>
              <a:rPr lang="en-US" altLang="zh-CN" sz="2000" b="0" i="0" dirty="0">
                <a:solidFill>
                  <a:srgbClr val="000000"/>
                </a:solidFill>
                <a:latin typeface="Times New Roman" pitchFamily="34" charset="0"/>
                <a:ea typeface="KaiTi" pitchFamily="34" charset="-122"/>
                <a:cs typeface="Times New Roman"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年以来宁夏各县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碳排放差异明显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形成北强南弱的空间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分布格局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高碳排放区集中在黄河沿线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土地利用类型的面积变化与碳排放密切相关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1990—2020</a:t>
            </a:r>
            <a:r>
              <a:rPr lang="en-US" altLang="zh-CN" sz="2000" b="0" i="0" dirty="0">
                <a:solidFill>
                  <a:srgbClr val="000000"/>
                </a:solidFill>
                <a:latin typeface="微软雅黑" pitchFamily="34" charset="0"/>
                <a:ea typeface="楷体" pitchFamily="34" charset="-122"/>
                <a:cs typeface="微软雅黑" pitchFamily="34" charset="-120"/>
              </a:rPr>
              <a:t>年宁夏主要土地利用类型碳排放量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吸收量变化趋势示意图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7_2#9dd29f449?pid=a1a1580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12464" y="2864046"/>
            <a:ext cx="4773168"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8_1#4707ec95d?pid=9dd29f44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5.关于1990—2020年宁夏土地利用结构与碳排放的论述，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9_1#4707ec95d.bracket?pid=9dd29f449&amp;color=0,0,0&amp;vpa=17&amp;vtp=1"/>
          <p:cNvSpPr/>
          <p:nvPr/>
        </p:nvSpPr>
        <p:spPr>
          <a:xfrm>
            <a:off x="8443976"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8_2#4707ec95d.choices?pid=9dd29f44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.林地面积呈不断增加的趋势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.碳排放量总体上呈减少趋势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C.草地面积整体先增后减再增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.建设用地是主要的碳吸收源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60_1#4707ec95d?vop=1&amp;pid=9dd29f44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本题考查材料分析能力。由“土地利用类型的面积变化与碳排放密切相关</a:t>
            </a:r>
            <a:r>
              <a:rPr lang="en-US" altLang="zh-CN" sz="2000" b="0" i="0">
                <a:solidFill>
                  <a:srgbClr val="000000"/>
                </a:solidFill>
                <a:latin typeface="微软雅黑" pitchFamily="34" charset="0"/>
                <a:ea typeface="微软雅黑" pitchFamily="34" charset="-122"/>
                <a:cs typeface="微软雅黑" pitchFamily="34" charset="-120"/>
              </a:rPr>
              <a:t>”及所学知识可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，植被是重要的碳吸收源，1990—2020年，宁夏林地碳吸收量不断增长</a:t>
            </a:r>
            <a:r>
              <a:rPr lang="en-US" altLang="zh-CN" sz="2000" b="0" i="0">
                <a:solidFill>
                  <a:srgbClr val="000000"/>
                </a:solidFill>
                <a:latin typeface="微软雅黑" pitchFamily="34" charset="0"/>
                <a:ea typeface="微软雅黑" pitchFamily="34" charset="-122"/>
                <a:cs typeface="微软雅黑" pitchFamily="34" charset="-120"/>
              </a:rPr>
              <a:t>，说明其面积呈不断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增加的趋势</a:t>
            </a:r>
            <a:r>
              <a:rPr lang="en-US" altLang="zh-CN" sz="2000" b="0" i="0" dirty="0">
                <a:solidFill>
                  <a:srgbClr val="000000"/>
                </a:solidFill>
                <a:latin typeface="微软雅黑" pitchFamily="34" charset="0"/>
                <a:ea typeface="微软雅黑" pitchFamily="34" charset="-122"/>
                <a:cs typeface="微软雅黑" pitchFamily="34" charset="-120"/>
              </a:rPr>
              <a:t>，A正确；由于建筑用地不断增加，宁夏碳排放量不断增长，B错误</a:t>
            </a:r>
            <a:r>
              <a:rPr lang="en-US" altLang="zh-CN" sz="2000" b="0" i="0">
                <a:solidFill>
                  <a:srgbClr val="000000"/>
                </a:solidFill>
                <a:latin typeface="微软雅黑" pitchFamily="34" charset="0"/>
                <a:ea typeface="微软雅黑" pitchFamily="34" charset="-122"/>
                <a:cs typeface="微软雅黑" pitchFamily="34" charset="-120"/>
              </a:rPr>
              <a:t>；草地碳吸收量总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体上呈波动变化趋势</a:t>
            </a:r>
            <a:r>
              <a:rPr lang="en-US" altLang="zh-CN" sz="2000" b="0" i="0" dirty="0">
                <a:solidFill>
                  <a:srgbClr val="000000"/>
                </a:solidFill>
                <a:latin typeface="微软雅黑" pitchFamily="34" charset="0"/>
                <a:ea typeface="微软雅黑" pitchFamily="34" charset="-122"/>
                <a:cs typeface="微软雅黑" pitchFamily="34" charset="-120"/>
              </a:rPr>
              <a:t>，整体上看有所增加，说明草地面积整体波动增加，C错误</a:t>
            </a:r>
            <a:r>
              <a:rPr lang="en-US" altLang="zh-CN" sz="2000" b="0" i="0">
                <a:solidFill>
                  <a:srgbClr val="000000"/>
                </a:solidFill>
                <a:latin typeface="微软雅黑" pitchFamily="34" charset="0"/>
                <a:ea typeface="微软雅黑" pitchFamily="34" charset="-122"/>
                <a:cs typeface="微软雅黑" pitchFamily="34" charset="-120"/>
              </a:rPr>
              <a:t>；植被是重要的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碳吸收源</a:t>
            </a:r>
            <a:r>
              <a:rPr lang="en-US" altLang="zh-CN" sz="2000" b="0" i="0" dirty="0">
                <a:solidFill>
                  <a:srgbClr val="000000"/>
                </a:solidFill>
                <a:latin typeface="微软雅黑" pitchFamily="34" charset="0"/>
                <a:ea typeface="微软雅黑" pitchFamily="34" charset="-122"/>
                <a:cs typeface="微软雅黑" pitchFamily="34" charset="-120"/>
              </a:rPr>
              <a:t>，建设用地不是碳吸收源，D错误。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7598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6C5AD5-7EB6-7D95-24ED-AB6D30DD7CEE}"/>
            </a:ext>
          </a:extLst>
        </p:cNvPr>
        <p:cNvGrpSpPr/>
        <p:nvPr/>
      </p:nvGrpSpPr>
      <p:grpSpPr>
        <a:xfrm>
          <a:off x="0" y="0"/>
          <a:ext cx="0" cy="0"/>
          <a:chOff x="0" y="0"/>
          <a:chExt cx="0" cy="0"/>
        </a:xfrm>
      </p:grpSpPr>
    </p:spTree>
    <p:extLst>
      <p:ext uri="{BB962C8B-B14F-4D97-AF65-F5344CB8AC3E}">
        <p14:creationId xmlns:p14="http://schemas.microsoft.com/office/powerpoint/2010/main" val="7798283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BD.61_1#787d38cb4?pid=9dd29f44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6.2000年以来宁夏高碳排放区集中在黄河沿线，</a:t>
            </a:r>
            <a:r>
              <a:rPr lang="en-US" altLang="zh-CN" sz="2000" b="0" i="0">
                <a:solidFill>
                  <a:srgbClr val="000000"/>
                </a:solidFill>
                <a:latin typeface="微软雅黑" pitchFamily="34" charset="0"/>
                <a:ea typeface="微软雅黑" pitchFamily="34" charset="-122"/>
                <a:cs typeface="微软雅黑" pitchFamily="34" charset="-120"/>
              </a:rPr>
              <a:t>主要是该区域(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2_1#787d38cb4.bracket?pid=9dd29f449&amp;color=0,0,0&amp;vpa=18&amp;vtp=1"/>
          <p:cNvSpPr/>
          <p:nvPr/>
        </p:nvSpPr>
        <p:spPr>
          <a:xfrm>
            <a:off x="78137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61_2#787d38cb4.choices?pid=9dd29f44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.植被覆盖度较低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B.气温升高幅度大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C.水域碳排放量高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.工业发展速度快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3_1#787d38cb4?vop=1&amp;pid=9dd29f44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本题考查影响碳排放的因素。由材料可知，黄河由西向东北流过宁夏，</a:t>
            </a:r>
            <a:r>
              <a:rPr lang="en-US" altLang="zh-CN" sz="2000" b="0" i="0">
                <a:solidFill>
                  <a:srgbClr val="000000"/>
                </a:solidFill>
                <a:latin typeface="微软雅黑" pitchFamily="34" charset="0"/>
                <a:ea typeface="微软雅黑" pitchFamily="34" charset="-122"/>
                <a:cs typeface="微软雅黑" pitchFamily="34" charset="-120"/>
              </a:rPr>
              <a:t>黄河沿岸水源充足，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是宁夏重要的生产生活场所</a:t>
            </a:r>
            <a:r>
              <a:rPr lang="en-US" altLang="zh-CN" sz="2000" b="0" i="0" dirty="0">
                <a:solidFill>
                  <a:srgbClr val="000000"/>
                </a:solidFill>
                <a:latin typeface="微软雅黑" pitchFamily="34" charset="0"/>
                <a:ea typeface="微软雅黑" pitchFamily="34" charset="-122"/>
                <a:cs typeface="微软雅黑" pitchFamily="34" charset="-120"/>
              </a:rPr>
              <a:t>，由图可知，2000年以来建设用地碳排放增长快速</a:t>
            </a:r>
            <a:r>
              <a:rPr lang="en-US" altLang="zh-CN" sz="2000" b="0" i="0">
                <a:solidFill>
                  <a:srgbClr val="000000"/>
                </a:solidFill>
                <a:latin typeface="微软雅黑" pitchFamily="34" charset="0"/>
                <a:ea typeface="微软雅黑" pitchFamily="34" charset="-122"/>
                <a:cs typeface="微软雅黑" pitchFamily="34" charset="-120"/>
              </a:rPr>
              <a:t>，说明黄河沿岸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工业发展迅速</a:t>
            </a:r>
            <a:r>
              <a:rPr lang="en-US" altLang="zh-CN" sz="2000" b="0" i="0" dirty="0">
                <a:solidFill>
                  <a:srgbClr val="000000"/>
                </a:solidFill>
                <a:latin typeface="微软雅黑" pitchFamily="34" charset="0"/>
                <a:ea typeface="微软雅黑" pitchFamily="34" charset="-122"/>
                <a:cs typeface="微软雅黑" pitchFamily="34" charset="-120"/>
              </a:rPr>
              <a:t>，使得黄河沿线成为宁夏高碳排放区，D正确；宁夏地处干旱半干旱区</a:t>
            </a:r>
            <a:r>
              <a:rPr lang="en-US" altLang="zh-CN" sz="2000" b="0" i="0">
                <a:solidFill>
                  <a:srgbClr val="000000"/>
                </a:solidFill>
                <a:latin typeface="微软雅黑" pitchFamily="34" charset="0"/>
                <a:ea typeface="微软雅黑" pitchFamily="34" charset="-122"/>
                <a:cs typeface="微软雅黑" pitchFamily="34" charset="-120"/>
              </a:rPr>
              <a:t>，整体植被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覆盖度较低</a:t>
            </a:r>
            <a:r>
              <a:rPr lang="en-US" altLang="zh-CN" sz="2000" b="0" i="0" dirty="0">
                <a:solidFill>
                  <a:srgbClr val="000000"/>
                </a:solidFill>
                <a:latin typeface="微软雅黑" pitchFamily="34" charset="0"/>
                <a:ea typeface="微软雅黑" pitchFamily="34" charset="-122"/>
                <a:cs typeface="微软雅黑" pitchFamily="34" charset="-120"/>
              </a:rPr>
              <a:t>，A错误；无法得知宁夏各区域气温变化幅度，B错误；水域是重要的碳吸收源</a:t>
            </a:r>
            <a:r>
              <a:rPr lang="en-US" altLang="zh-CN" sz="2000" b="0" i="0">
                <a:solidFill>
                  <a:srgbClr val="000000"/>
                </a:solidFill>
                <a:latin typeface="微软雅黑" pitchFamily="34" charset="0"/>
                <a:ea typeface="微软雅黑" pitchFamily="34" charset="-122"/>
                <a:cs typeface="微软雅黑" pitchFamily="34" charset="-120"/>
              </a:rPr>
              <a:t>，黄河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具有碳汇作用</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A2ACC-60D9-A52D-646A-4571D404B33F}"/>
            </a:ext>
          </a:extLst>
        </p:cNvPr>
        <p:cNvGrpSpPr/>
        <p:nvPr/>
      </p:nvGrpSpPr>
      <p:grpSpPr>
        <a:xfrm>
          <a:off x="0" y="0"/>
          <a:ext cx="0" cy="0"/>
          <a:chOff x="0" y="0"/>
          <a:chExt cx="0" cy="0"/>
        </a:xfrm>
      </p:grpSpPr>
    </p:spTree>
    <p:extLst>
      <p:ext uri="{BB962C8B-B14F-4D97-AF65-F5344CB8AC3E}">
        <p14:creationId xmlns:p14="http://schemas.microsoft.com/office/powerpoint/2010/main" val="25646933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64_1#2c5084de5?pid=9dd29f44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7.为减少碳排放量，</a:t>
            </a:r>
            <a:r>
              <a:rPr lang="en-US" altLang="zh-CN" sz="2000" b="0" i="0">
                <a:solidFill>
                  <a:srgbClr val="000000"/>
                </a:solidFill>
                <a:latin typeface="微软雅黑" pitchFamily="34" charset="0"/>
                <a:ea typeface="微软雅黑" pitchFamily="34" charset="-122"/>
                <a:cs typeface="微软雅黑" pitchFamily="34" charset="-120"/>
              </a:rPr>
              <a:t>宁夏黄河沿线高碳排放区可以(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2c5084de5.bracket?pid=9dd29f449&amp;color=0,0,0&amp;vpa=19&amp;vtp=1"/>
          <p:cNvSpPr/>
          <p:nvPr/>
        </p:nvSpPr>
        <p:spPr>
          <a:xfrm>
            <a:off x="646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4_2#2c5084de5.choices?pid=9dd29f44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A.将人口</a:t>
            </a:r>
            <a:r>
              <a:rPr lang="en-US" altLang="zh-CN" sz="2000" b="0" i="0">
                <a:solidFill>
                  <a:srgbClr val="000000"/>
                </a:solidFill>
                <a:latin typeface="微软雅黑" pitchFamily="34" charset="0"/>
                <a:ea typeface="微软雅黑" pitchFamily="34" charset="-122"/>
                <a:cs typeface="微软雅黑" pitchFamily="34" charset="-120"/>
              </a:rPr>
              <a:t>、产业搬迁至南部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.优化土地利用结构</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C.减少对自然资源的开发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.将林地转化为建设用地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66_1#2c5084de5?vop=1&amp;pid=9dd29f449&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本题考查碳减排措施。由上题分析可知，宁夏黄河沿线是人口和产业聚集地</a:t>
            </a:r>
            <a:r>
              <a:rPr lang="en-US" altLang="zh-CN" sz="2000" b="0" i="0">
                <a:solidFill>
                  <a:srgbClr val="000000"/>
                </a:solidFill>
                <a:latin typeface="微软雅黑" pitchFamily="34" charset="0"/>
                <a:ea typeface="微软雅黑" pitchFamily="34" charset="-122"/>
                <a:cs typeface="微软雅黑" pitchFamily="34" charset="-120"/>
              </a:rPr>
              <a:t>，工业快速发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展使得建设用地增加</a:t>
            </a:r>
            <a:r>
              <a:rPr lang="en-US" altLang="zh-CN" sz="2000" b="0" i="0" dirty="0">
                <a:solidFill>
                  <a:srgbClr val="000000"/>
                </a:solidFill>
                <a:latin typeface="微软雅黑" pitchFamily="34" charset="0"/>
                <a:ea typeface="微软雅黑" pitchFamily="34" charset="-122"/>
                <a:cs typeface="微软雅黑" pitchFamily="34" charset="-120"/>
              </a:rPr>
              <a:t>，导致碳排放量增加，为减少碳排放量，当地应优化土地利用结构</a:t>
            </a:r>
            <a:r>
              <a:rPr lang="en-US" altLang="zh-CN" sz="2000" b="0" i="0">
                <a:solidFill>
                  <a:srgbClr val="000000"/>
                </a:solidFill>
                <a:latin typeface="微软雅黑" pitchFamily="34" charset="0"/>
                <a:ea typeface="微软雅黑" pitchFamily="34" charset="-122"/>
                <a:cs typeface="微软雅黑" pitchFamily="34" charset="-120"/>
              </a:rPr>
              <a:t>，控制建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设用地面积和开发强度</a:t>
            </a:r>
            <a:r>
              <a:rPr lang="en-US" altLang="zh-CN" sz="2000" b="0" i="0" dirty="0">
                <a:solidFill>
                  <a:srgbClr val="000000"/>
                </a:solidFill>
                <a:latin typeface="微软雅黑" pitchFamily="34" charset="0"/>
                <a:ea typeface="微软雅黑" pitchFamily="34" charset="-122"/>
                <a:cs typeface="微软雅黑" pitchFamily="34" charset="-120"/>
              </a:rPr>
              <a:t>，提高土地集约利用效率，B正确；宁夏南部水源条件差</a:t>
            </a:r>
            <a:r>
              <a:rPr lang="en-US" altLang="zh-CN" sz="2000" b="0" i="0">
                <a:solidFill>
                  <a:srgbClr val="000000"/>
                </a:solidFill>
                <a:latin typeface="微软雅黑" pitchFamily="34" charset="0"/>
                <a:ea typeface="微软雅黑" pitchFamily="34" charset="-122"/>
                <a:cs typeface="微软雅黑" pitchFamily="34" charset="-120"/>
              </a:rPr>
              <a:t>，不宜大规模进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行开发</a:t>
            </a:r>
            <a:r>
              <a:rPr lang="en-US" altLang="zh-CN" sz="2000" b="0" i="0" dirty="0">
                <a:solidFill>
                  <a:srgbClr val="000000"/>
                </a:solidFill>
                <a:latin typeface="微软雅黑" pitchFamily="34" charset="0"/>
                <a:ea typeface="微软雅黑" pitchFamily="34" charset="-122"/>
                <a:cs typeface="微软雅黑" pitchFamily="34" charset="-120"/>
              </a:rPr>
              <a:t>，所以将人口、产业搬迁至南部不合适，A错误；</a:t>
            </a:r>
            <a:r>
              <a:rPr lang="en-US" altLang="zh-CN" sz="2000" b="0" i="0">
                <a:solidFill>
                  <a:srgbClr val="000000"/>
                </a:solidFill>
                <a:latin typeface="微软雅黑" pitchFamily="34" charset="0"/>
                <a:ea typeface="微软雅黑" pitchFamily="34" charset="-122"/>
                <a:cs typeface="微软雅黑" pitchFamily="34" charset="-120"/>
              </a:rPr>
              <a:t>应立足区域能源资源富集的优越条件，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大力发挥煤</a:t>
            </a:r>
            <a:r>
              <a:rPr lang="en-US" altLang="zh-CN" sz="2000" b="0" i="0" dirty="0">
                <a:solidFill>
                  <a:srgbClr val="000000"/>
                </a:solidFill>
                <a:latin typeface="微软雅黑" pitchFamily="34" charset="0"/>
                <a:ea typeface="微软雅黑" pitchFamily="34" charset="-122"/>
                <a:cs typeface="微软雅黑" pitchFamily="34" charset="-120"/>
              </a:rPr>
              <a:t>、风、光等多种能源综合开发优势，提高清洁能源占比，以减少碳排放，C错误</a:t>
            </a:r>
            <a:r>
              <a:rPr lang="en-US" altLang="zh-CN" sz="2000" b="0" i="0">
                <a:solidFill>
                  <a:srgbClr val="000000"/>
                </a:solidFill>
                <a:latin typeface="微软雅黑" pitchFamily="34" charset="0"/>
                <a:ea typeface="微软雅黑" pitchFamily="34" charset="-122"/>
                <a:cs typeface="微软雅黑" pitchFamily="34" charset="-120"/>
              </a:rPr>
              <a:t>；将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林地转化为建设用地</a:t>
            </a:r>
            <a:r>
              <a:rPr lang="en-US" altLang="zh-CN" sz="2000" b="0" i="0" dirty="0">
                <a:solidFill>
                  <a:srgbClr val="000000"/>
                </a:solidFill>
                <a:latin typeface="微软雅黑" pitchFamily="34" charset="0"/>
                <a:ea typeface="微软雅黑" pitchFamily="34" charset="-122"/>
                <a:cs typeface="微软雅黑" pitchFamily="34" charset="-120"/>
              </a:rPr>
              <a:t>，会增加碳排放量，D错误。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C_4#dae26b5a8.fixed?pid=44369e01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dae26b5a8.fixed?pid=44369e01e&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第一节综合训练</a:t>
            </a:r>
            <a:endParaRPr lang="en-US" altLang="zh-CN" sz="4400" dirty="0"/>
          </a:p>
        </p:txBody>
      </p:sp>
      <p:pic>
        <p:nvPicPr>
          <p:cNvPr id="4" name="C_4#dae26b5a8.fixed?pid=44369e01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dae26b5a8.fixed?pid=44369e01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96F0A-D639-8051-87FA-BDB6577AD384}"/>
            </a:ext>
          </a:extLst>
        </p:cNvPr>
        <p:cNvGrpSpPr/>
        <p:nvPr/>
      </p:nvGrpSpPr>
      <p:grpSpPr>
        <a:xfrm>
          <a:off x="0" y="0"/>
          <a:ext cx="0" cy="0"/>
          <a:chOff x="0" y="0"/>
          <a:chExt cx="0" cy="0"/>
        </a:xfrm>
      </p:grpSpPr>
    </p:spTree>
    <p:extLst>
      <p:ext uri="{BB962C8B-B14F-4D97-AF65-F5344CB8AC3E}">
        <p14:creationId xmlns:p14="http://schemas.microsoft.com/office/powerpoint/2010/main" val="5840864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M_5_BD.67_1#a6f2aa541?pid=dae26b5a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[陕西汉中名校联盟2025高二联考]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a:t>
            </a:r>
            <a:r>
              <a:rPr lang="en-US" altLang="zh-CN" sz="2000" b="0" i="0">
                <a:solidFill>
                  <a:srgbClr val="000000"/>
                </a:solidFill>
                <a:latin typeface="Times New Roman" pitchFamily="34" charset="0"/>
                <a:ea typeface="KaiTi" pitchFamily="34" charset="-122"/>
                <a:cs typeface="Times New Roman" pitchFamily="34" charset="-120"/>
              </a:rPr>
              <a:t>2</a:t>
            </a:r>
            <a:r>
              <a:rPr lang="en-US" altLang="zh-CN" sz="2000" b="0" i="0">
                <a:solidFill>
                  <a:srgbClr val="000000"/>
                </a:solidFill>
                <a:latin typeface="微软雅黑" pitchFamily="34" charset="0"/>
                <a:ea typeface="楷体" pitchFamily="34" charset="-122"/>
                <a:cs typeface="微软雅黑" pitchFamily="34" charset="-120"/>
              </a:rPr>
              <a:t>月的降水和气温在空间变化上具有相当的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同步性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时间上有明显的年代际变化特征</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a:solidFill>
                  <a:srgbClr val="000000"/>
                </a:solidFill>
                <a:latin typeface="Times New Roman" pitchFamily="34" charset="0"/>
                <a:ea typeface="KaiTi" pitchFamily="34" charset="-122"/>
                <a:cs typeface="Times New Roman" pitchFamily="34" charset="-120"/>
              </a:rPr>
              <a:t>1999—2019</a:t>
            </a:r>
            <a:r>
              <a:rPr lang="en-US" altLang="zh-CN" sz="2000" b="0" i="0">
                <a:solidFill>
                  <a:srgbClr val="000000"/>
                </a:solidFill>
                <a:latin typeface="微软雅黑" pitchFamily="34" charset="0"/>
                <a:ea typeface="楷体" pitchFamily="34" charset="-122"/>
                <a:cs typeface="微软雅黑" pitchFamily="34" charset="-120"/>
              </a:rPr>
              <a:t>年两个年代际为主要的降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水偏少时段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其中第一时段</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降水偏少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第二时段</a:t>
            </a:r>
            <a:r>
              <a:rPr lang="en-US" altLang="zh-CN" sz="2000" b="0" i="0" dirty="0">
                <a:solidFill>
                  <a:srgbClr val="000000"/>
                </a:solidFill>
                <a:latin typeface="Times New Roman" pitchFamily="34" charset="0"/>
                <a:ea typeface="KaiTi" pitchFamily="34" charset="-122"/>
                <a:cs typeface="Times New Roman" pitchFamily="34" charset="-120"/>
              </a:rPr>
              <a:t>（1999—2019</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降水偏少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气温偏高</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8_1#b4e27fd58?pid=a6f2aa541&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1.由第一时段到第二时段，广东省2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月气候变化为(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9_1#b4e27fd58.bracket?pid=a6f2aa541&amp;color=0,0,0&amp;vpa=20&amp;vtp=1"/>
          <p:cNvSpPr/>
          <p:nvPr/>
        </p:nvSpPr>
        <p:spPr>
          <a:xfrm>
            <a:off x="6350064"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68_2#b4e27fd58.choices?pid=a6f2aa541&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.由暖干向冷干转变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B.由冷湿向暖湿转变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C.由冷干向暖湿转变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.由冷干向暖干转变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70_1#b4e27fd58?vop=1&amp;pid=a6f2aa54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本题考查读取和分析材料信息能力。由材料可知，第一时段（1961—1981年）</a:t>
            </a:r>
            <a:r>
              <a:rPr lang="en-US" altLang="zh-CN" sz="2000" b="0" i="0">
                <a:solidFill>
                  <a:srgbClr val="000000"/>
                </a:solidFill>
                <a:latin typeface="微软雅黑" pitchFamily="34" charset="0"/>
                <a:ea typeface="微软雅黑" pitchFamily="34" charset="-122"/>
                <a:cs typeface="微软雅黑" pitchFamily="34" charset="-120"/>
              </a:rPr>
              <a:t>降水偏少，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气温偏低</a:t>
            </a:r>
            <a:r>
              <a:rPr lang="en-US" altLang="zh-CN" sz="2000" b="0" i="0" dirty="0">
                <a:solidFill>
                  <a:srgbClr val="000000"/>
                </a:solidFill>
                <a:latin typeface="微软雅黑" pitchFamily="34" charset="0"/>
                <a:ea typeface="微软雅黑" pitchFamily="34" charset="-122"/>
                <a:cs typeface="微软雅黑" pitchFamily="34" charset="-120"/>
              </a:rPr>
              <a:t>，故气候冷干；第二时段（1999—2019年）降水偏少，气温偏高，故气候暖干</a:t>
            </a:r>
            <a:r>
              <a:rPr lang="en-US" altLang="zh-CN" sz="2000" b="0" i="0">
                <a:solidFill>
                  <a:srgbClr val="000000"/>
                </a:solidFill>
                <a:latin typeface="微软雅黑" pitchFamily="34" charset="0"/>
                <a:ea typeface="微软雅黑" pitchFamily="34" charset="-122"/>
                <a:cs typeface="微软雅黑" pitchFamily="34" charset="-120"/>
              </a:rPr>
              <a:t>。故由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第一时段到第二时段</a:t>
            </a:r>
            <a:r>
              <a:rPr lang="en-US" altLang="zh-CN" sz="2000" b="0" i="0" dirty="0">
                <a:solidFill>
                  <a:srgbClr val="000000"/>
                </a:solidFill>
                <a:latin typeface="微软雅黑" pitchFamily="34" charset="0"/>
                <a:ea typeface="微软雅黑" pitchFamily="34" charset="-122"/>
                <a:cs typeface="微软雅黑" pitchFamily="34" charset="-120"/>
              </a:rPr>
              <a:t>，广东省2月的气候由冷干向暖干转变，D正确，A、B、C错误。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0e1f5f2f4?pid=74ff4a4e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2.若大气中的二氧化碳含量增加，</a:t>
            </a:r>
            <a:r>
              <a:rPr lang="en-US" altLang="zh-CN" sz="2000" b="0" i="0">
                <a:solidFill>
                  <a:srgbClr val="000000"/>
                </a:solidFill>
                <a:latin typeface="微软雅黑" pitchFamily="34" charset="0"/>
                <a:ea typeface="微软雅黑" pitchFamily="34" charset="-122"/>
                <a:cs typeface="微软雅黑" pitchFamily="34" charset="-120"/>
              </a:rPr>
              <a:t>则可能导致(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0e1f5f2f4.bracket?pid=74ff4a4e3&amp;color=0,0,0&amp;vpa=2&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_2#0e1f5f2f4.choices?pid=74ff4a4e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.珠穆朗玛峰雪线下降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.大气对地面辐射的吸收减弱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C.亚寒带针叶林向低纬度地区扩展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.森林、草原等生态系统安全问题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A9C0AB-BB35-F308-B919-21200E397FBE}"/>
            </a:ext>
          </a:extLst>
        </p:cNvPr>
        <p:cNvGrpSpPr/>
        <p:nvPr/>
      </p:nvGrpSpPr>
      <p:grpSpPr>
        <a:xfrm>
          <a:off x="0" y="0"/>
          <a:ext cx="0" cy="0"/>
          <a:chOff x="0" y="0"/>
          <a:chExt cx="0" cy="0"/>
        </a:xfrm>
      </p:grpSpPr>
    </p:spTree>
    <p:extLst>
      <p:ext uri="{BB962C8B-B14F-4D97-AF65-F5344CB8AC3E}">
        <p14:creationId xmlns:p14="http://schemas.microsoft.com/office/powerpoint/2010/main" val="26137787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BD.71_1#ba53746d4?pid=a6f2aa54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月的气候转变对广东省地理环境产生的影响是(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ba53746d4.bracket?pid=a6f2aa541&amp;color=0,0,0&amp;vpa=21&amp;vtp=1"/>
          <p:cNvSpPr/>
          <p:nvPr/>
        </p:nvSpPr>
        <p:spPr>
          <a:xfrm>
            <a:off x="991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1_2#ba53746d4.choices?pid=a6f2aa54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.热带作物种植界线北移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.冬季取暖设备使用频繁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C.常绿阔叶林大面积缩小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.河流径流量季节变化增大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73_1#ba53746d4?vop=1&amp;pid=a6f2aa54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本题考查气候变化对地理环境的影响。根据上题分析可知，由第一时段到第二时段</a:t>
            </a:r>
            <a:r>
              <a:rPr lang="en-US" altLang="zh-CN" sz="2000" b="0" i="0">
                <a:solidFill>
                  <a:srgbClr val="000000"/>
                </a:solidFill>
                <a:latin typeface="微软雅黑" pitchFamily="34" charset="0"/>
                <a:ea typeface="微软雅黑" pitchFamily="34" charset="-122"/>
                <a:cs typeface="微软雅黑" pitchFamily="34" charset="-120"/>
              </a:rPr>
              <a:t>，广东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a:t>
            </a:r>
            <a:r>
              <a:rPr lang="en-US" altLang="zh-CN" sz="2000" b="0" i="0" dirty="0">
                <a:solidFill>
                  <a:srgbClr val="000000"/>
                </a:solidFill>
                <a:latin typeface="微软雅黑" pitchFamily="34" charset="0"/>
                <a:ea typeface="微软雅黑" pitchFamily="34" charset="-122"/>
                <a:cs typeface="微软雅黑" pitchFamily="34" charset="-120"/>
              </a:rPr>
              <a:t>2月的气候由冷干向暖干转变，气候呈变暖趋势，故热带作物种植界线北移</a:t>
            </a:r>
            <a:r>
              <a:rPr lang="en-US" altLang="zh-CN" sz="2000" b="0" i="0">
                <a:solidFill>
                  <a:srgbClr val="000000"/>
                </a:solidFill>
                <a:latin typeface="微软雅黑" pitchFamily="34" charset="0"/>
                <a:ea typeface="微软雅黑" pitchFamily="34" charset="-122"/>
                <a:cs typeface="微软雅黑" pitchFamily="34" charset="-120"/>
              </a:rPr>
              <a:t>，冬季取暖设备使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用减少</a:t>
            </a:r>
            <a:r>
              <a:rPr lang="en-US" altLang="zh-CN" sz="2000" b="0" i="0" dirty="0">
                <a:solidFill>
                  <a:srgbClr val="000000"/>
                </a:solidFill>
                <a:latin typeface="微软雅黑" pitchFamily="34" charset="0"/>
                <a:ea typeface="微软雅黑" pitchFamily="34" charset="-122"/>
                <a:cs typeface="微软雅黑" pitchFamily="34" charset="-120"/>
              </a:rPr>
              <a:t>，生长在热带、亚热带的常绿阔叶林面积扩大，A正确，B、C错误</a:t>
            </a:r>
            <a:r>
              <a:rPr lang="en-US" altLang="zh-CN" sz="2000" b="0" i="0">
                <a:solidFill>
                  <a:srgbClr val="000000"/>
                </a:solidFill>
                <a:latin typeface="微软雅黑" pitchFamily="34" charset="0"/>
                <a:ea typeface="微软雅黑" pitchFamily="34" charset="-122"/>
                <a:cs typeface="微软雅黑" pitchFamily="34" charset="-120"/>
              </a:rPr>
              <a:t>；大气降水是广东河流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的主要补给水源</a:t>
            </a:r>
            <a:r>
              <a:rPr lang="en-US" altLang="zh-CN" sz="2000" b="0" i="0" dirty="0">
                <a:solidFill>
                  <a:srgbClr val="000000"/>
                </a:solidFill>
                <a:latin typeface="微软雅黑" pitchFamily="34" charset="0"/>
                <a:ea typeface="微软雅黑" pitchFamily="34" charset="-122"/>
                <a:cs typeface="微软雅黑" pitchFamily="34" charset="-120"/>
              </a:rPr>
              <a:t>，材料信息未反映出降水的季节变化特点</a:t>
            </a:r>
            <a:r>
              <a:rPr lang="en-US" altLang="zh-CN" sz="2000" b="0" i="0">
                <a:solidFill>
                  <a:srgbClr val="000000"/>
                </a:solidFill>
                <a:latin typeface="微软雅黑" pitchFamily="34" charset="0"/>
                <a:ea typeface="微软雅黑" pitchFamily="34" charset="-122"/>
                <a:cs typeface="微软雅黑" pitchFamily="34" charset="-120"/>
              </a:rPr>
              <a:t>，因此不能判断河流径流量季节变化是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否增大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AS.73_2#ba53746d4?vop=1&amp;pid=a6f2aa541&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气候变化是指气候平均状态随时间的变化，即气候平均状态和离差（距平</a:t>
            </a:r>
            <a:r>
              <a:rPr lang="en-US" altLang="zh-CN" sz="2000" b="0" i="0">
                <a:solidFill>
                  <a:srgbClr val="000000"/>
                </a:solidFill>
                <a:latin typeface="微软雅黑" pitchFamily="34" charset="0"/>
                <a:ea typeface="微软雅黑" pitchFamily="34" charset="-122"/>
                <a:cs typeface="微软雅黑" pitchFamily="34" charset="-120"/>
              </a:rPr>
              <a:t>）两者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中的一个或两个一起出现了统计意义上的显著变化</a:t>
            </a:r>
            <a:r>
              <a:rPr lang="en-US" altLang="zh-CN" sz="2000" b="0" i="0" dirty="0">
                <a:solidFill>
                  <a:srgbClr val="000000"/>
                </a:solidFill>
                <a:latin typeface="微软雅黑" pitchFamily="34" charset="0"/>
                <a:ea typeface="微软雅黑" pitchFamily="34" charset="-122"/>
                <a:cs typeface="微软雅黑" pitchFamily="34" charset="-120"/>
              </a:rPr>
              <a:t>。离差值越大，表明气候变化的幅度越大</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候状态越不稳定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5ADF4-0AC5-A1E9-BA01-359BBB6620CE}"/>
            </a:ext>
          </a:extLst>
        </p:cNvPr>
        <p:cNvGrpSpPr/>
        <p:nvPr/>
      </p:nvGrpSpPr>
      <p:grpSpPr>
        <a:xfrm>
          <a:off x="0" y="0"/>
          <a:ext cx="0" cy="0"/>
          <a:chOff x="0" y="0"/>
          <a:chExt cx="0" cy="0"/>
        </a:xfrm>
      </p:grpSpPr>
    </p:spTree>
    <p:extLst>
      <p:ext uri="{BB962C8B-B14F-4D97-AF65-F5344CB8AC3E}">
        <p14:creationId xmlns:p14="http://schemas.microsoft.com/office/powerpoint/2010/main" val="36804762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M_5_BD.74_1#32ad66a60?pid=dae26b5a8&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[广东深圳外国语学校2025高二期中]</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Times New Roman" pitchFamily="34" charset="0"/>
                <a:ea typeface="KaiTi" pitchFamily="34" charset="-122"/>
                <a:cs typeface="Times New Roman" pitchFamily="34" charset="-120"/>
              </a:rPr>
              <a:t>2021</a:t>
            </a:r>
            <a:r>
              <a:rPr lang="en-US" altLang="zh-CN" sz="2000" b="0" i="0" spc="-50" dirty="0">
                <a:solidFill>
                  <a:srgbClr val="000000"/>
                </a:solidFill>
                <a:latin typeface="微软雅黑" pitchFamily="34" charset="0"/>
                <a:ea typeface="楷体" pitchFamily="34" charset="-122"/>
                <a:cs typeface="微软雅黑" pitchFamily="34" charset="-120"/>
              </a:rPr>
              <a:t>年</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碳达峰</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碳中和</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首次被写入政府工作报告</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这是我</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国基于推动构建人类命运共同体的责任担当而做出的重大战略决策</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碳达峰</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是指某个地区或行业</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年度二氧化碳排放量达到历史最高值</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然后经历平台期进入持续下降的过程</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是二氧化碳排放量由</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增转降的历史拐点</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碳中和</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是指某个地区在一定时间内人为活动直接和间接排放的二氧化碳</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与</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其通过植树造林等吸收的二氧化碳相互抵消</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实现二氧化碳</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净零排放</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3" name="QC_6_BD.75_1#836b4c3d0?pid=32ad66a60&amp;color=0,0,0&amp;vtp=1&amp;bt=1&amp;bbb=1">
            <a:extLst>
              <a:ext uri="{FF2B5EF4-FFF2-40B4-BE49-F238E27FC236}">
                <a16:creationId xmlns:a16="http://schemas.microsoft.com/office/drawing/2014/main" id="{617CE4A9-32A7-78D8-6C42-8611BD9A2086}"/>
              </a:ext>
            </a:extLst>
          </p:cNvPr>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3.要实现“碳达峰”和“碳中和”目标，</a:t>
            </a:r>
            <a:r>
              <a:rPr lang="en-US" altLang="zh-CN" sz="2000" b="0" i="0">
                <a:solidFill>
                  <a:srgbClr val="000000"/>
                </a:solidFill>
                <a:latin typeface="微软雅黑" pitchFamily="34" charset="0"/>
                <a:ea typeface="微软雅黑" pitchFamily="34" charset="-122"/>
                <a:cs typeface="微软雅黑" pitchFamily="34" charset="-120"/>
              </a:rPr>
              <a:t>我国企业发展面临的重要机遇是(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6_1#836b4c3d0.bracket?pid=32ad66a60&amp;color=0,0,0&amp;vpa=22&amp;vtp=1">
            <a:extLst>
              <a:ext uri="{FF2B5EF4-FFF2-40B4-BE49-F238E27FC236}">
                <a16:creationId xmlns:a16="http://schemas.microsoft.com/office/drawing/2014/main" id="{CF1ECD24-00EF-C0E2-6416-3C1C27354125}"/>
              </a:ext>
            </a:extLst>
          </p:cNvPr>
          <p:cNvSpPr/>
          <p:nvPr/>
        </p:nvSpPr>
        <p:spPr>
          <a:xfrm>
            <a:off x="9007539" y="32408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75_2#836b4c3d0.choices?pid=32ad66a60&amp;color=0,0,0&amp;vtp=1&amp;bbb=1">
            <a:extLst>
              <a:ext uri="{FF2B5EF4-FFF2-40B4-BE49-F238E27FC236}">
                <a16:creationId xmlns:a16="http://schemas.microsoft.com/office/drawing/2014/main" id="{F1E8C4A9-970D-2F35-9DF3-E7CC7829600A}"/>
              </a:ext>
            </a:extLst>
          </p:cNvPr>
          <p:cNvSpPr/>
          <p:nvPr/>
        </p:nvSpPr>
        <p:spPr>
          <a:xfrm>
            <a:off x="722376" y="370694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.大力发展林产品加工业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.刺激低碳和零碳等技术创新</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.加快农业生产机械化</a:t>
            </a:r>
            <a:r>
              <a:rPr lang="en-US" altLang="zh-CN" sz="2000" b="0" i="0">
                <a:solidFill>
                  <a:srgbClr val="000000"/>
                </a:solidFill>
                <a:latin typeface="微软雅黑" pitchFamily="34" charset="0"/>
                <a:ea typeface="微软雅黑" pitchFamily="34" charset="-122"/>
                <a:cs typeface="微软雅黑" pitchFamily="34" charset="-120"/>
              </a:rPr>
              <a:t>、规模化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.积极发展外向型经济，扩大出口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77_1#836b4c3d0?vop=1&amp;pid=32ad66a6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本题考查实现碳减排的措施。大力发展林产品加工业会影响森林对二氧化碳的吸收</a:t>
            </a:r>
            <a:r>
              <a:rPr lang="en-US" altLang="zh-CN" sz="2000" b="0" i="0">
                <a:solidFill>
                  <a:srgbClr val="000000"/>
                </a:solidFill>
                <a:latin typeface="微软雅黑" pitchFamily="34" charset="0"/>
                <a:ea typeface="微软雅黑" pitchFamily="34" charset="-122"/>
                <a:cs typeface="微软雅黑" pitchFamily="34" charset="-120"/>
              </a:rPr>
              <a:t>，不利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于实现</a:t>
            </a:r>
            <a:r>
              <a:rPr lang="en-US" altLang="zh-CN" sz="2000" b="0" i="0" dirty="0">
                <a:solidFill>
                  <a:srgbClr val="000000"/>
                </a:solidFill>
                <a:latin typeface="微软雅黑" pitchFamily="34" charset="0"/>
                <a:ea typeface="微软雅黑" pitchFamily="34" charset="-122"/>
                <a:cs typeface="微软雅黑" pitchFamily="34" charset="-120"/>
              </a:rPr>
              <a:t>“碳达峰”和“碳中和”目标，A错误；要实现“碳达峰”和“碳中和</a:t>
            </a:r>
            <a:r>
              <a:rPr lang="en-US" altLang="zh-CN" sz="2000" b="0" i="0">
                <a:solidFill>
                  <a:srgbClr val="000000"/>
                </a:solidFill>
                <a:latin typeface="微软雅黑" pitchFamily="34" charset="0"/>
                <a:ea typeface="微软雅黑" pitchFamily="34" charset="-122"/>
                <a:cs typeface="微软雅黑" pitchFamily="34" charset="-120"/>
              </a:rPr>
              <a:t>”，重点是促进二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氧化碳的减排和吸收</a:t>
            </a:r>
            <a:r>
              <a:rPr lang="en-US" altLang="zh-CN" sz="2000" b="0" i="0" dirty="0">
                <a:solidFill>
                  <a:srgbClr val="000000"/>
                </a:solidFill>
                <a:latin typeface="微软雅黑" pitchFamily="34" charset="0"/>
                <a:ea typeface="微软雅黑" pitchFamily="34" charset="-122"/>
                <a:cs typeface="微软雅黑" pitchFamily="34" charset="-120"/>
              </a:rPr>
              <a:t>，发展低碳经济，会刺激我国企业在低碳和零碳等领域的技术创新，B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农业生产机械化</a:t>
            </a:r>
            <a:r>
              <a:rPr lang="en-US" altLang="zh-CN" sz="2000" b="0" i="0" dirty="0">
                <a:solidFill>
                  <a:srgbClr val="000000"/>
                </a:solidFill>
                <a:latin typeface="微软雅黑" pitchFamily="34" charset="0"/>
                <a:ea typeface="微软雅黑" pitchFamily="34" charset="-122"/>
                <a:cs typeface="微软雅黑" pitchFamily="34" charset="-120"/>
              </a:rPr>
              <a:t>、规模化会增加石油等化石燃料的消耗，增加二氧化碳的排放，不利于实现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达峰</a:t>
            </a:r>
            <a:r>
              <a:rPr lang="en-US" altLang="zh-CN" sz="2000" b="0" i="0" dirty="0">
                <a:solidFill>
                  <a:srgbClr val="000000"/>
                </a:solidFill>
                <a:latin typeface="微软雅黑" pitchFamily="34" charset="0"/>
                <a:ea typeface="微软雅黑" pitchFamily="34" charset="-122"/>
                <a:cs typeface="微软雅黑" pitchFamily="34" charset="-120"/>
              </a:rPr>
              <a:t>”和“碳中和”目标，C错误；外向型经济不一定是低碳经济，D错误。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5CF46-77D2-CEFB-DDAB-A0299DACC985}"/>
            </a:ext>
          </a:extLst>
        </p:cNvPr>
        <p:cNvGrpSpPr/>
        <p:nvPr/>
      </p:nvGrpSpPr>
      <p:grpSpPr>
        <a:xfrm>
          <a:off x="0" y="0"/>
          <a:ext cx="0" cy="0"/>
          <a:chOff x="0" y="0"/>
          <a:chExt cx="0" cy="0"/>
        </a:xfrm>
      </p:grpSpPr>
    </p:spTree>
    <p:extLst>
      <p:ext uri="{BB962C8B-B14F-4D97-AF65-F5344CB8AC3E}">
        <p14:creationId xmlns:p14="http://schemas.microsoft.com/office/powerpoint/2010/main" val="8941020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78_1#e849ed693?pid=32ad66a60&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4.碳交易是为促进全球温室气体减排，减少全球二氧化碳排放所采用的市场机制</a:t>
            </a:r>
            <a:r>
              <a:rPr lang="en-US" altLang="zh-CN" sz="2000" b="0" i="0">
                <a:solidFill>
                  <a:srgbClr val="000000"/>
                </a:solidFill>
                <a:latin typeface="微软雅黑" pitchFamily="34" charset="0"/>
                <a:ea typeface="微软雅黑" pitchFamily="34" charset="-122"/>
                <a:cs typeface="微软雅黑" pitchFamily="34" charset="-120"/>
              </a:rPr>
              <a:t>，即把二氧化碳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排放权作为一种商品</a:t>
            </a:r>
            <a:r>
              <a:rPr lang="en-US" altLang="zh-CN" sz="2000" b="0" i="0" dirty="0">
                <a:solidFill>
                  <a:srgbClr val="000000"/>
                </a:solidFill>
                <a:latin typeface="微软雅黑" pitchFamily="34" charset="0"/>
                <a:ea typeface="微软雅黑" pitchFamily="34" charset="-122"/>
                <a:cs typeface="微软雅黑" pitchFamily="34" charset="-120"/>
              </a:rPr>
              <a:t>，从而形成的二氧化碳排放权的交易。加快碳交易是实现“碳达峰”和</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中和</a:t>
            </a:r>
            <a:r>
              <a:rPr lang="en-US" altLang="zh-CN" sz="2000" b="0" i="0" dirty="0">
                <a:solidFill>
                  <a:srgbClr val="000000"/>
                </a:solidFill>
                <a:latin typeface="微软雅黑" pitchFamily="34" charset="0"/>
                <a:ea typeface="微软雅黑" pitchFamily="34" charset="-122"/>
                <a:cs typeface="微软雅黑" pitchFamily="34" charset="-120"/>
              </a:rPr>
              <a:t>”目标的重要手段，碳交易的价格，也就是碳价，受多种因素影响</a:t>
            </a:r>
            <a:r>
              <a:rPr lang="en-US" altLang="zh-CN" sz="2000" b="0" i="0">
                <a:solidFill>
                  <a:srgbClr val="000000"/>
                </a:solidFill>
                <a:latin typeface="微软雅黑" pitchFamily="34" charset="0"/>
                <a:ea typeface="微软雅黑" pitchFamily="34" charset="-122"/>
                <a:cs typeface="微软雅黑" pitchFamily="34" charset="-120"/>
              </a:rPr>
              <a:t>。当前制约碳价统一的主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9_1#e849ed693.bracket?pid=32ad66a60&amp;color=0,0,0&amp;vpa=23&amp;vtp=1"/>
          <p:cNvSpPr/>
          <p:nvPr/>
        </p:nvSpPr>
        <p:spPr>
          <a:xfrm>
            <a:off x="1925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8_2#e849ed693.choices?pid=32ad66a60&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.公众节能减排意识淡薄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.碳价过高，企业生产成本增加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C.碳交易操作程序烦琐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.各地产业结构、技术水平差异大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80_1#e849ed693?vop=1&amp;pid=32ad66a6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本题考查影响碳减排的因素。公众节能减排意识淡薄与碳价统一无关，A错误</a:t>
            </a:r>
            <a:r>
              <a:rPr lang="en-US" altLang="zh-CN" sz="2000" b="0" i="0">
                <a:solidFill>
                  <a:srgbClr val="000000"/>
                </a:solidFill>
                <a:latin typeface="微软雅黑" pitchFamily="34" charset="0"/>
                <a:ea typeface="微软雅黑" pitchFamily="34" charset="-122"/>
                <a:cs typeface="微软雅黑" pitchFamily="34" charset="-120"/>
              </a:rPr>
              <a:t>；碳价会一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定程度上影响企业的生产成本</a:t>
            </a:r>
            <a:r>
              <a:rPr lang="en-US" altLang="zh-CN" sz="2000" b="0" i="0" dirty="0">
                <a:solidFill>
                  <a:srgbClr val="000000"/>
                </a:solidFill>
                <a:latin typeface="微软雅黑" pitchFamily="34" charset="0"/>
                <a:ea typeface="微软雅黑" pitchFamily="34" charset="-122"/>
                <a:cs typeface="微软雅黑" pitchFamily="34" charset="-120"/>
              </a:rPr>
              <a:t>，但这不是制约碳价统一的原因，B错误</a:t>
            </a:r>
            <a:r>
              <a:rPr lang="en-US" altLang="zh-CN" sz="2000" b="0" i="0">
                <a:solidFill>
                  <a:srgbClr val="000000"/>
                </a:solidFill>
                <a:latin typeface="微软雅黑" pitchFamily="34" charset="0"/>
                <a:ea typeface="微软雅黑" pitchFamily="34" charset="-122"/>
                <a:cs typeface="微软雅黑" pitchFamily="34" charset="-120"/>
              </a:rPr>
              <a:t>；碳交易操作程序可以简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，因为其操作程序烦琐而导致碳价难以统一的可能性不大，C错误；由于各地产业结构</a:t>
            </a:r>
            <a:r>
              <a:rPr lang="en-US" altLang="zh-CN" sz="2000" b="0" i="0">
                <a:solidFill>
                  <a:srgbClr val="000000"/>
                </a:solidFill>
                <a:latin typeface="微软雅黑" pitchFamily="34" charset="0"/>
                <a:ea typeface="微软雅黑" pitchFamily="34" charset="-122"/>
                <a:cs typeface="微软雅黑" pitchFamily="34" charset="-120"/>
              </a:rPr>
              <a:t>、技术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水平差异大</a:t>
            </a:r>
            <a:r>
              <a:rPr lang="en-US" altLang="zh-CN" sz="2000" b="0" i="0" dirty="0">
                <a:solidFill>
                  <a:srgbClr val="000000"/>
                </a:solidFill>
                <a:latin typeface="微软雅黑" pitchFamily="34" charset="0"/>
                <a:ea typeface="微软雅黑" pitchFamily="34" charset="-122"/>
                <a:cs typeface="微软雅黑" pitchFamily="34" charset="-120"/>
              </a:rPr>
              <a:t>，单位二氧化碳排放的经济影响在不同地区差异较大</a:t>
            </a:r>
            <a:r>
              <a:rPr lang="en-US" altLang="zh-CN" sz="2000" b="0" i="0">
                <a:solidFill>
                  <a:srgbClr val="000000"/>
                </a:solidFill>
                <a:latin typeface="微软雅黑" pitchFamily="34" charset="0"/>
                <a:ea typeface="微软雅黑" pitchFamily="34" charset="-122"/>
                <a:cs typeface="微软雅黑" pitchFamily="34" charset="-120"/>
              </a:rPr>
              <a:t>，碳价很难在较大范围内统一设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0e1f5f2f4?vop=1&amp;pid=74ff4a4e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本题考查二氧化碳增多对自然环境的影响。二氧化碳增加会产生温室效应</a:t>
            </a:r>
            <a:r>
              <a:rPr lang="en-US" altLang="zh-CN" sz="2000" b="0" i="0">
                <a:solidFill>
                  <a:srgbClr val="000000"/>
                </a:solidFill>
                <a:latin typeface="微软雅黑" pitchFamily="34" charset="0"/>
                <a:ea typeface="微软雅黑" pitchFamily="34" charset="-122"/>
                <a:cs typeface="微软雅黑" pitchFamily="34" charset="-120"/>
              </a:rPr>
              <a:t>，珠穆朗玛峰积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雪融化</a:t>
            </a:r>
            <a:r>
              <a:rPr lang="en-US" altLang="zh-CN" sz="2000" b="0" i="0" dirty="0">
                <a:solidFill>
                  <a:srgbClr val="000000"/>
                </a:solidFill>
                <a:latin typeface="微软雅黑" pitchFamily="34" charset="0"/>
                <a:ea typeface="微软雅黑" pitchFamily="34" charset="-122"/>
                <a:cs typeface="微软雅黑" pitchFamily="34" charset="-120"/>
              </a:rPr>
              <a:t>，雪线上升，A错误；大气对地面辐射的吸收增强，B错误；全球气温升高</a:t>
            </a:r>
            <a:r>
              <a:rPr lang="en-US" altLang="zh-CN" sz="2000" b="0" i="0">
                <a:solidFill>
                  <a:srgbClr val="000000"/>
                </a:solidFill>
                <a:latin typeface="微软雅黑" pitchFamily="34" charset="0"/>
                <a:ea typeface="微软雅黑" pitchFamily="34" charset="-122"/>
                <a:cs typeface="微软雅黑" pitchFamily="34" charset="-120"/>
              </a:rPr>
              <a:t>，亚寒带针叶林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向高纬度扩展</a:t>
            </a:r>
            <a:r>
              <a:rPr lang="en-US" altLang="zh-CN" sz="2000" b="0" i="0" dirty="0">
                <a:solidFill>
                  <a:srgbClr val="000000"/>
                </a:solidFill>
                <a:latin typeface="微软雅黑" pitchFamily="34" charset="0"/>
                <a:ea typeface="微软雅黑" pitchFamily="34" charset="-122"/>
                <a:cs typeface="微软雅黑" pitchFamily="34" charset="-120"/>
              </a:rPr>
              <a:t>，C错误；二氧化碳增多引起气候变化，可能导致森林、</a:t>
            </a:r>
            <a:r>
              <a:rPr lang="en-US" altLang="zh-CN" sz="2000" b="0" i="0">
                <a:solidFill>
                  <a:srgbClr val="000000"/>
                </a:solidFill>
                <a:latin typeface="微软雅黑" pitchFamily="34" charset="0"/>
                <a:ea typeface="微软雅黑" pitchFamily="34" charset="-122"/>
                <a:cs typeface="微软雅黑" pitchFamily="34" charset="-120"/>
              </a:rPr>
              <a:t>草原等生态系统安全问题，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31591-A1A3-21BE-2B1B-D148BA8B3589}"/>
            </a:ext>
          </a:extLst>
        </p:cNvPr>
        <p:cNvGrpSpPr/>
        <p:nvPr/>
      </p:nvGrpSpPr>
      <p:grpSpPr>
        <a:xfrm>
          <a:off x="0" y="0"/>
          <a:ext cx="0" cy="0"/>
          <a:chOff x="0" y="0"/>
          <a:chExt cx="0" cy="0"/>
        </a:xfrm>
      </p:grpSpPr>
    </p:spTree>
    <p:extLst>
      <p:ext uri="{BB962C8B-B14F-4D97-AF65-F5344CB8AC3E}">
        <p14:creationId xmlns:p14="http://schemas.microsoft.com/office/powerpoint/2010/main" val="34712363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5_BD.81_1#fee0b606f?pid=dae26b5a8&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[湖南永州一中2024高二月考]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阅读下面图文材料，完成下列要求。（8分）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土壤中排放的二氧化碳主要来自生物残体分解和根系呼吸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与土壤温度密切相关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土壤呼吸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已成为陆地生态系统碳循环和气候变化的重要研究内容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受人类活动干扰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我国东北某山地植被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群落发生了逆行演替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红松阔叶林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阔叶杂木林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灌木林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某科研团队于某年</a:t>
            </a:r>
            <a:r>
              <a:rPr lang="en-US" altLang="zh-CN" sz="2000" b="0" i="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楷体" pitchFamily="34" charset="-122"/>
                <a:cs typeface="微软雅黑" pitchFamily="34" charset="-120"/>
              </a:rPr>
              <a:t>月份进行</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实地监测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并绘制了统计图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81_2#fee0b606f?pid=dae26b5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25696" y="3335978"/>
            <a:ext cx="3337560" cy="2441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O_6_BD.82_1#3222ec480?pid=fee0b606f&amp;color=0,0,0&amp;mp=1&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（1）概括土壤二氧化碳排放量的昼变化规律。（1分）</a:t>
            </a:r>
            <a:endParaRPr lang="en-US" altLang="zh-CN" sz="2000" dirty="0"/>
          </a:p>
        </p:txBody>
      </p:sp>
      <p:sp>
        <p:nvSpPr>
          <p:cNvPr id="3" name="QO_6_AN.83_1#3222ec480?vop=1&amp;pid=fee0b606f&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规律：整体先上升后下降。（1分）</a:t>
            </a:r>
            <a:endParaRPr lang="en-US" altLang="zh-CN" sz="2000" dirty="0"/>
          </a:p>
        </p:txBody>
      </p:sp>
      <p:sp>
        <p:nvSpPr>
          <p:cNvPr id="4" name="QO_6_AS.84_1#3222ec480?vop=1&amp;pid=fee0b606f&amp;color=0,0,0&amp;vtp=1&amp;bbb=1&amp;hb=1"/>
          <p:cNvSpPr/>
          <p:nvPr/>
        </p:nvSpPr>
        <p:spPr>
          <a:xfrm>
            <a:off x="722376" y="194164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本题考查碳排放的变化规律问题。（1）</a:t>
            </a:r>
            <a:r>
              <a:rPr lang="en-US" altLang="zh-CN" sz="2000" b="0" i="0">
                <a:solidFill>
                  <a:srgbClr val="000000"/>
                </a:solidFill>
                <a:latin typeface="微软雅黑" pitchFamily="34" charset="0"/>
                <a:ea typeface="微软雅黑" pitchFamily="34" charset="-122"/>
                <a:cs typeface="微软雅黑" pitchFamily="34" charset="-120"/>
              </a:rPr>
              <a:t>结合图示可分析出该地区土壤二氧化碳排放量在8</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时开始整体上升</a:t>
            </a:r>
            <a:r>
              <a:rPr lang="en-US" altLang="zh-CN" sz="2000" b="0" i="0" dirty="0">
                <a:solidFill>
                  <a:srgbClr val="000000"/>
                </a:solidFill>
                <a:latin typeface="微软雅黑" pitchFamily="34" charset="0"/>
                <a:ea typeface="微软雅黑" pitchFamily="34" charset="-122"/>
                <a:cs typeface="微软雅黑" pitchFamily="34" charset="-120"/>
              </a:rPr>
              <a:t>，在中午左右升至峰值后开始整体下降</a:t>
            </a:r>
            <a:r>
              <a:rPr lang="en-US" altLang="zh-CN" sz="2000" b="0" i="0">
                <a:solidFill>
                  <a:srgbClr val="000000"/>
                </a:solidFill>
                <a:latin typeface="微软雅黑" pitchFamily="34" charset="0"/>
                <a:ea typeface="微软雅黑" pitchFamily="34" charset="-122"/>
                <a:cs typeface="微软雅黑" pitchFamily="34" charset="-120"/>
              </a:rPr>
              <a:t>。所以土壤二氧化碳排放量的昼变化规律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为整体先上升后下降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O_6_BD.85_1#bed3f3a50?pid=fee0b606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（2）推测红松阔叶林土壤二氧化碳排放量峰值高且明显滞后的原因。（3分）</a:t>
            </a:r>
            <a:endParaRPr lang="en-US" altLang="zh-CN" sz="2000" dirty="0"/>
          </a:p>
        </p:txBody>
      </p:sp>
      <p:sp>
        <p:nvSpPr>
          <p:cNvPr id="3" name="QO_6_AN.86_1#bed3f3a50?vop=1&amp;pid=fee0b606f&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红松阔叶林生物量大，土壤中生物残体（或枯枝落叶）多，土壤微生物较为活跃</a:t>
            </a:r>
            <a:r>
              <a:rPr lang="en-US" altLang="zh-CN" sz="2000" b="1" i="0">
                <a:solidFill>
                  <a:srgbClr val="00B050"/>
                </a:solidFill>
                <a:latin typeface="微软雅黑" pitchFamily="34" charset="0"/>
                <a:ea typeface="微软雅黑" pitchFamily="34" charset="-122"/>
                <a:cs typeface="微软雅黑" pitchFamily="34" charset="-120"/>
              </a:rPr>
              <a:t>，土壤排</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放二氧化碳多</a:t>
            </a:r>
            <a:r>
              <a:rPr lang="en-US" altLang="zh-CN" sz="2000" b="1" i="0" dirty="0">
                <a:solidFill>
                  <a:srgbClr val="00B050"/>
                </a:solidFill>
                <a:latin typeface="微软雅黑" pitchFamily="34" charset="0"/>
                <a:ea typeface="微软雅黑" pitchFamily="34" charset="-122"/>
                <a:cs typeface="微软雅黑" pitchFamily="34" charset="-120"/>
              </a:rPr>
              <a:t>；（2分）8月份红松阔叶林树冠茂密，林下光照较弱，土壤升温慢。（1分）</a:t>
            </a:r>
            <a:endParaRPr lang="en-US" altLang="zh-CN" sz="2000" dirty="0"/>
          </a:p>
        </p:txBody>
      </p:sp>
      <p:sp>
        <p:nvSpPr>
          <p:cNvPr id="4" name="QO_6_AS.87_1#bed3f3a50?vop=1&amp;pid=fee0b606f&amp;color=0,0,0&amp;vtp=1&amp;bbb=1&amp;hb=1"/>
          <p:cNvSpPr/>
          <p:nvPr/>
        </p:nvSpPr>
        <p:spPr>
          <a:xfrm>
            <a:off x="722376" y="238576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本题考查影响碳排放的自然因素。结合图示可知</a:t>
            </a:r>
            <a:r>
              <a:rPr lang="en-US" altLang="zh-CN" sz="2000" b="0" i="0">
                <a:solidFill>
                  <a:srgbClr val="000000"/>
                </a:solidFill>
                <a:latin typeface="微软雅黑" pitchFamily="34" charset="0"/>
                <a:ea typeface="微软雅黑" pitchFamily="34" charset="-122"/>
                <a:cs typeface="微软雅黑" pitchFamily="34" charset="-120"/>
              </a:rPr>
              <a:t>，当地植物根系和土壤中的微生物呼吸作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用均明显受当地气温变化的影响</a:t>
            </a:r>
            <a:r>
              <a:rPr lang="en-US" altLang="zh-CN" sz="2000" b="0" i="0" dirty="0">
                <a:solidFill>
                  <a:srgbClr val="000000"/>
                </a:solidFill>
                <a:latin typeface="微软雅黑" pitchFamily="34" charset="0"/>
                <a:ea typeface="微软雅黑" pitchFamily="34" charset="-122"/>
                <a:cs typeface="微软雅黑" pitchFamily="34" charset="-120"/>
              </a:rPr>
              <a:t>，中午前后气温高时二氧化碳排放量大，</a:t>
            </a:r>
            <a:r>
              <a:rPr lang="en-US" altLang="zh-CN" sz="2000" b="0" i="0">
                <a:solidFill>
                  <a:srgbClr val="000000"/>
                </a:solidFill>
                <a:latin typeface="微软雅黑" pitchFamily="34" charset="0"/>
                <a:ea typeface="微软雅黑" pitchFamily="34" charset="-122"/>
                <a:cs typeface="微软雅黑" pitchFamily="34" charset="-120"/>
              </a:rPr>
              <a:t>而其他时段气温较低，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二氧化碳排放量小</a:t>
            </a:r>
            <a:r>
              <a:rPr lang="en-US" altLang="zh-CN" sz="2000" b="0" i="0" dirty="0">
                <a:solidFill>
                  <a:srgbClr val="000000"/>
                </a:solidFill>
                <a:latin typeface="微软雅黑" pitchFamily="34" charset="0"/>
                <a:ea typeface="微软雅黑" pitchFamily="34" charset="-122"/>
                <a:cs typeface="微软雅黑" pitchFamily="34" charset="-120"/>
              </a:rPr>
              <a:t>，但是不同植被状况下土壤温度变化会有所不同，植被覆盖率、生物量</a:t>
            </a:r>
            <a:r>
              <a:rPr lang="en-US" altLang="zh-CN" sz="2000" b="0" i="0">
                <a:solidFill>
                  <a:srgbClr val="000000"/>
                </a:solidFill>
                <a:latin typeface="微软雅黑" pitchFamily="34" charset="0"/>
                <a:ea typeface="微软雅黑" pitchFamily="34" charset="-122"/>
                <a:cs typeface="微软雅黑" pitchFamily="34" charset="-120"/>
              </a:rPr>
              <a:t>、土壤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水分等都会影响土壤温度的变化，而红松阔叶林土壤二氧化碳排放量峰值最高主要是因为红松阔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叶林生物量最大</a:t>
            </a:r>
            <a:r>
              <a:rPr lang="en-US" altLang="zh-CN" sz="2000" b="0" i="0" dirty="0">
                <a:solidFill>
                  <a:srgbClr val="000000"/>
                </a:solidFill>
                <a:latin typeface="微软雅黑" pitchFamily="34" charset="0"/>
                <a:ea typeface="微软雅黑" pitchFamily="34" charset="-122"/>
                <a:cs typeface="微软雅黑" pitchFamily="34" charset="-120"/>
              </a:rPr>
              <a:t>，土壤中枯枝落叶多，微生物较为活跃，呼吸放出的二氧化碳多；</a:t>
            </a:r>
            <a:r>
              <a:rPr lang="en-US" altLang="zh-CN" sz="2000" b="0" i="0">
                <a:solidFill>
                  <a:srgbClr val="000000"/>
                </a:solidFill>
                <a:latin typeface="微软雅黑" pitchFamily="34" charset="0"/>
                <a:ea typeface="微软雅黑" pitchFamily="34" charset="-122"/>
                <a:cs typeface="微软雅黑" pitchFamily="34" charset="-120"/>
              </a:rPr>
              <a:t>8月份红松阔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叶林树冠茂密</a:t>
            </a:r>
            <a:r>
              <a:rPr lang="en-US" altLang="zh-CN" sz="2000" b="0" i="0" dirty="0">
                <a:solidFill>
                  <a:srgbClr val="000000"/>
                </a:solidFill>
                <a:latin typeface="微软雅黑" pitchFamily="34" charset="0"/>
                <a:ea typeface="微软雅黑" pitchFamily="34" charset="-122"/>
                <a:cs typeface="微软雅黑" pitchFamily="34" charset="-120"/>
              </a:rPr>
              <a:t>，削弱光照，林下光照较弱，土壤升温比其他植被下土壤升温缓慢</a:t>
            </a:r>
            <a:r>
              <a:rPr lang="en-US" altLang="zh-CN" sz="2000" b="0" i="0">
                <a:solidFill>
                  <a:srgbClr val="000000"/>
                </a:solidFill>
                <a:latin typeface="微软雅黑" pitchFamily="34" charset="0"/>
                <a:ea typeface="微软雅黑" pitchFamily="34" charset="-122"/>
                <a:cs typeface="微软雅黑" pitchFamily="34" charset="-120"/>
              </a:rPr>
              <a:t>，土壤温度高值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出现的时间会滞后</a:t>
            </a:r>
            <a:r>
              <a:rPr lang="en-US" altLang="zh-CN" sz="2000" b="0" i="0" dirty="0">
                <a:solidFill>
                  <a:srgbClr val="000000"/>
                </a:solidFill>
                <a:latin typeface="微软雅黑" pitchFamily="34" charset="0"/>
                <a:ea typeface="微软雅黑" pitchFamily="34" charset="-122"/>
                <a:cs typeface="微软雅黑" pitchFamily="34" charset="-120"/>
              </a:rPr>
              <a:t>，土壤二氧化碳排放量峰值出现的时间也会相应滞后。【</a:t>
            </a:r>
            <a:r>
              <a:rPr lang="en-US" altLang="zh-CN" sz="2000" b="1" i="0" dirty="0">
                <a:solidFill>
                  <a:srgbClr val="000000"/>
                </a:solidFill>
                <a:latin typeface="微软雅黑" pitchFamily="34" charset="0"/>
                <a:ea typeface="微软雅黑" pitchFamily="34" charset="-122"/>
                <a:cs typeface="微软雅黑" pitchFamily="34" charset="-120"/>
              </a:rPr>
              <a:t>原因分析类】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6_BD.88_1#79a948df0?pid=fee0b606f&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（3）有人认为，由森林逆行演替为草本，土壤二氧化碳排放量减少，有利于缓解全球变暖</a:t>
            </a:r>
            <a:r>
              <a:rPr lang="en-US" altLang="zh-CN" sz="2000" b="0" i="0">
                <a:solidFill>
                  <a:srgbClr val="000000"/>
                </a:solidFill>
                <a:latin typeface="微软雅黑" pitchFamily="34" charset="0"/>
                <a:ea typeface="微软雅黑" pitchFamily="34" charset="-122"/>
                <a:cs typeface="微软雅黑" pitchFamily="34" charset="-120"/>
              </a:rPr>
              <a:t>。试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对此提出自己的看法</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O_6_AN.89_1#79a948df0?vop=1&amp;pid=fee0b606f&amp;color=0,0,0&amp;vtp=1&amp;bbb=1&amp;hb=1"/>
          <p:cNvSpPr/>
          <p:nvPr/>
        </p:nvSpPr>
        <p:spPr>
          <a:xfrm>
            <a:off x="722376" y="1882844"/>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此说法不正确。（1分）绿色植物通过光合作用吸收大气中的二氧化碳</a:t>
            </a:r>
            <a:r>
              <a:rPr lang="en-US" altLang="zh-CN" sz="2000" b="1" i="0">
                <a:solidFill>
                  <a:srgbClr val="00B050"/>
                </a:solidFill>
                <a:latin typeface="微软雅黑" pitchFamily="34" charset="0"/>
                <a:ea typeface="微软雅黑" pitchFamily="34" charset="-122"/>
                <a:cs typeface="微软雅黑" pitchFamily="34" charset="-120"/>
              </a:rPr>
              <a:t>，通过土壤呼吸向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大气中释放二氧化碳</a:t>
            </a:r>
            <a:r>
              <a:rPr lang="en-US" altLang="zh-CN" sz="2000" b="1" i="0" dirty="0">
                <a:solidFill>
                  <a:srgbClr val="00B050"/>
                </a:solidFill>
                <a:latin typeface="微软雅黑" pitchFamily="34" charset="0"/>
                <a:ea typeface="微软雅黑" pitchFamily="34" charset="-122"/>
                <a:cs typeface="微软雅黑" pitchFamily="34" charset="-120"/>
              </a:rPr>
              <a:t>，参与全球的碳循环，有助于维持全球的碳平衡。与草本植物相比</a:t>
            </a:r>
            <a:r>
              <a:rPr lang="en-US" altLang="zh-CN" sz="2000" b="1" i="0">
                <a:solidFill>
                  <a:srgbClr val="00B050"/>
                </a:solidFill>
                <a:latin typeface="微软雅黑" pitchFamily="34" charset="0"/>
                <a:ea typeface="微软雅黑" pitchFamily="34" charset="-122"/>
                <a:cs typeface="微软雅黑" pitchFamily="34" charset="-120"/>
              </a:rPr>
              <a:t>，森林植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物群落丰富</a:t>
            </a:r>
            <a:r>
              <a:rPr lang="en-US" altLang="zh-CN" sz="2000" b="1" i="0" dirty="0">
                <a:solidFill>
                  <a:srgbClr val="00B050"/>
                </a:solidFill>
                <a:latin typeface="微软雅黑" pitchFamily="34" charset="0"/>
                <a:ea typeface="微软雅黑" pitchFamily="34" charset="-122"/>
                <a:cs typeface="微软雅黑" pitchFamily="34" charset="-120"/>
              </a:rPr>
              <a:t>，维持碳平衡的能力强，可以更多地吸收大气中的二氧化碳；演替为草本</a:t>
            </a:r>
            <a:r>
              <a:rPr lang="en-US" altLang="zh-CN" sz="2000" b="1" i="0">
                <a:solidFill>
                  <a:srgbClr val="00B050"/>
                </a:solidFill>
                <a:latin typeface="微软雅黑" pitchFamily="34" charset="0"/>
                <a:ea typeface="微软雅黑" pitchFamily="34" charset="-122"/>
                <a:cs typeface="微软雅黑" pitchFamily="34" charset="-120"/>
              </a:rPr>
              <a:t>，维持碳平</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衡的能力减弱</a:t>
            </a:r>
            <a:r>
              <a:rPr lang="en-US" altLang="zh-CN" sz="2000" b="1" i="0" dirty="0">
                <a:solidFill>
                  <a:srgbClr val="00B050"/>
                </a:solidFill>
                <a:latin typeface="微软雅黑" pitchFamily="34" charset="0"/>
                <a:ea typeface="微软雅黑" pitchFamily="34" charset="-122"/>
                <a:cs typeface="微软雅黑" pitchFamily="34" charset="-120"/>
              </a:rPr>
              <a:t>，吸收的二氧化碳减少，会使得温室效应增强。（3分）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6_AS.90_1#79a948df0?vop=1&amp;pid=fee0b606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本题考查材料分析能力。由森林逆行演替为草本</a:t>
            </a:r>
            <a:r>
              <a:rPr lang="en-US" altLang="zh-CN" sz="2000" b="0" i="0" spc="-50">
                <a:solidFill>
                  <a:srgbClr val="000000"/>
                </a:solidFill>
                <a:latin typeface="微软雅黑" pitchFamily="34" charset="0"/>
                <a:ea typeface="微软雅黑" pitchFamily="34" charset="-122"/>
                <a:cs typeface="微软雅黑" pitchFamily="34" charset="-120"/>
              </a:rPr>
              <a:t>，土壤二氧化碳排放量减少不能够缓解全球</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变暖现象</a:t>
            </a:r>
            <a:r>
              <a:rPr lang="en-US" altLang="zh-CN" sz="2000" b="0" i="0" spc="-50" dirty="0">
                <a:solidFill>
                  <a:srgbClr val="000000"/>
                </a:solidFill>
                <a:latin typeface="微软雅黑" pitchFamily="34" charset="0"/>
                <a:ea typeface="微软雅黑" pitchFamily="34" charset="-122"/>
                <a:cs typeface="微软雅黑" pitchFamily="34" charset="-120"/>
              </a:rPr>
              <a:t>。因为绿色植物通过光合作用吸收大气中的二氧化碳</a:t>
            </a:r>
            <a:r>
              <a:rPr lang="en-US" altLang="zh-CN" sz="2000" b="0" i="0" spc="-50">
                <a:solidFill>
                  <a:srgbClr val="000000"/>
                </a:solidFill>
                <a:latin typeface="微软雅黑" pitchFamily="34" charset="0"/>
                <a:ea typeface="微软雅黑" pitchFamily="34" charset="-122"/>
                <a:cs typeface="微软雅黑" pitchFamily="34" charset="-120"/>
              </a:rPr>
              <a:t>，通过土壤呼吸作用向大气释放二氧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化碳进而参与全球的碳循环</a:t>
            </a:r>
            <a:r>
              <a:rPr lang="en-US" altLang="zh-CN" sz="2000" b="0" i="0" spc="-50" dirty="0">
                <a:solidFill>
                  <a:srgbClr val="000000"/>
                </a:solidFill>
                <a:latin typeface="微软雅黑" pitchFamily="34" charset="0"/>
                <a:ea typeface="微软雅黑" pitchFamily="34" charset="-122"/>
                <a:cs typeface="微软雅黑" pitchFamily="34" charset="-120"/>
              </a:rPr>
              <a:t>，维持全球的碳平衡</a:t>
            </a:r>
            <a:r>
              <a:rPr lang="en-US" altLang="zh-CN" sz="2000" b="0" i="0" spc="-50">
                <a:solidFill>
                  <a:srgbClr val="000000"/>
                </a:solidFill>
                <a:latin typeface="微软雅黑" pitchFamily="34" charset="0"/>
                <a:ea typeface="微软雅黑" pitchFamily="34" charset="-122"/>
                <a:cs typeface="微软雅黑" pitchFamily="34" charset="-120"/>
              </a:rPr>
              <a:t>。全球变暖主要是由人类活动排放大量的二氧化碳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等温室气体和植被破坏导致吸收二氧化碳减少所造成的</a:t>
            </a:r>
            <a:r>
              <a:rPr lang="en-US" altLang="zh-CN" sz="2000" b="0" i="0" spc="-50" dirty="0">
                <a:solidFill>
                  <a:srgbClr val="000000"/>
                </a:solidFill>
                <a:latin typeface="微软雅黑" pitchFamily="34" charset="0"/>
                <a:ea typeface="微软雅黑" pitchFamily="34" charset="-122"/>
                <a:cs typeface="微软雅黑" pitchFamily="34" charset="-120"/>
              </a:rPr>
              <a:t>，因此森林植物群落丰富</a:t>
            </a:r>
            <a:r>
              <a:rPr lang="en-US" altLang="zh-CN" sz="2000" b="0" i="0" spc="-50">
                <a:solidFill>
                  <a:srgbClr val="000000"/>
                </a:solidFill>
                <a:latin typeface="微软雅黑" pitchFamily="34" charset="0"/>
                <a:ea typeface="微软雅黑" pitchFamily="34" charset="-122"/>
                <a:cs typeface="微软雅黑" pitchFamily="34" charset="-120"/>
              </a:rPr>
              <a:t>，能更多地吸收大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气中二氧化碳</a:t>
            </a:r>
            <a:r>
              <a:rPr lang="en-US" altLang="zh-CN" sz="2000" b="0" i="0" spc="-50" dirty="0">
                <a:solidFill>
                  <a:srgbClr val="000000"/>
                </a:solidFill>
                <a:latin typeface="微软雅黑" pitchFamily="34" charset="0"/>
                <a:ea typeface="微软雅黑" pitchFamily="34" charset="-122"/>
                <a:cs typeface="微软雅黑" pitchFamily="34" charset="-120"/>
              </a:rPr>
              <a:t>，维持碳平衡；森林逆行演替为草本，土壤二氧化碳排放量减少</a:t>
            </a:r>
            <a:r>
              <a:rPr lang="en-US" altLang="zh-CN" sz="2000" b="0" i="0" spc="-50">
                <a:solidFill>
                  <a:srgbClr val="000000"/>
                </a:solidFill>
                <a:latin typeface="微软雅黑" pitchFamily="34" charset="0"/>
                <a:ea typeface="微软雅黑" pitchFamily="34" charset="-122"/>
                <a:cs typeface="微软雅黑" pitchFamily="34" charset="-120"/>
              </a:rPr>
              <a:t>，但光合作用吸收的</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二氧化碳也会大大减少</a:t>
            </a:r>
            <a:r>
              <a:rPr lang="en-US" altLang="zh-CN" sz="2000" b="0" i="0" spc="-50" dirty="0">
                <a:solidFill>
                  <a:srgbClr val="000000"/>
                </a:solidFill>
                <a:latin typeface="微软雅黑" pitchFamily="34" charset="0"/>
                <a:ea typeface="微软雅黑" pitchFamily="34" charset="-122"/>
                <a:cs typeface="微软雅黑" pitchFamily="34" charset="-120"/>
              </a:rPr>
              <a:t>，维持碳平衡的能力减弱，反而使得温室效应增强。【</a:t>
            </a:r>
            <a:r>
              <a:rPr lang="en-US" altLang="zh-CN" sz="2000" b="1" i="0" spc="-50" dirty="0">
                <a:solidFill>
                  <a:srgbClr val="000000"/>
                </a:solidFill>
                <a:latin typeface="微软雅黑" pitchFamily="34" charset="0"/>
                <a:ea typeface="微软雅黑" pitchFamily="34" charset="-122"/>
                <a:cs typeface="微软雅黑" pitchFamily="34" charset="-120"/>
              </a:rPr>
              <a:t>对比分析类】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7_2#0e1f5f2f4?vop=1&amp;pid=74ff4a4e3&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spc="-50" dirty="0">
                <a:solidFill>
                  <a:srgbClr val="000000"/>
                </a:solidFill>
                <a:latin typeface="微软雅黑" pitchFamily="34" charset="0"/>
                <a:ea typeface="微软雅黑" pitchFamily="34" charset="-122"/>
                <a:cs typeface="微软雅黑" pitchFamily="34" charset="-120"/>
              </a:rPr>
              <a:t>【知识拓展】</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碳汇是指通过植树造林、森林管理、植被恢复等措施</a:t>
            </a:r>
            <a:r>
              <a:rPr lang="en-US" altLang="zh-CN" sz="2000" b="0" i="0" spc="-50">
                <a:solidFill>
                  <a:srgbClr val="000000"/>
                </a:solidFill>
                <a:latin typeface="微软雅黑" pitchFamily="34" charset="0"/>
                <a:ea typeface="微软雅黑" pitchFamily="34" charset="-122"/>
                <a:cs typeface="微软雅黑" pitchFamily="34" charset="-120"/>
              </a:rPr>
              <a:t>，利用植物光合作用吸收大气</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中的二氧化碳</a:t>
            </a:r>
            <a:r>
              <a:rPr lang="en-US" altLang="zh-CN" sz="2000" b="0" i="0" spc="-50" dirty="0">
                <a:solidFill>
                  <a:srgbClr val="000000"/>
                </a:solidFill>
                <a:latin typeface="微软雅黑" pitchFamily="34" charset="0"/>
                <a:ea typeface="微软雅黑" pitchFamily="34" charset="-122"/>
                <a:cs typeface="微软雅黑" pitchFamily="34" charset="-120"/>
              </a:rPr>
              <a:t>，并将其固定在植被和土壤中，从而减少温室气体在大气中浓度的过程、活动或机制。</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2450</Words>
  <Application>Microsoft Office PowerPoint</Application>
  <PresentationFormat>宽屏</PresentationFormat>
  <Paragraphs>355</Paragraphs>
  <Slides>86</Slides>
  <Notes>61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86</vt:i4>
      </vt:variant>
    </vt:vector>
  </HeadingPairs>
  <TitlesOfParts>
    <vt:vector size="95"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像鬼 石</cp:lastModifiedBy>
  <cp:revision>4</cp:revision>
  <dcterms:created xsi:type="dcterms:W3CDTF">2025-10-22T00:26:58Z</dcterms:created>
  <dcterms:modified xsi:type="dcterms:W3CDTF">2025-10-23T06:38:32Z</dcterms:modified>
  <cp:category/>
  <cp:contentStatus/>
</cp:coreProperties>
</file>